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303" r:id="rId5"/>
    <p:sldId id="259" r:id="rId6"/>
    <p:sldId id="260" r:id="rId7"/>
    <p:sldId id="261" r:id="rId8"/>
    <p:sldId id="262" r:id="rId9"/>
    <p:sldId id="263" r:id="rId10"/>
    <p:sldId id="264" r:id="rId11"/>
    <p:sldId id="265" r:id="rId12"/>
    <p:sldId id="267" r:id="rId13"/>
    <p:sldId id="266" r:id="rId14"/>
    <p:sldId id="290" r:id="rId15"/>
    <p:sldId id="285" r:id="rId16"/>
    <p:sldId id="291" r:id="rId17"/>
    <p:sldId id="292" r:id="rId18"/>
    <p:sldId id="301" r:id="rId19"/>
    <p:sldId id="293" r:id="rId20"/>
    <p:sldId id="294" r:id="rId21"/>
    <p:sldId id="295" r:id="rId22"/>
    <p:sldId id="268" r:id="rId23"/>
    <p:sldId id="269" r:id="rId24"/>
    <p:sldId id="270" r:id="rId25"/>
    <p:sldId id="271" r:id="rId26"/>
    <p:sldId id="272" r:id="rId27"/>
    <p:sldId id="278" r:id="rId28"/>
    <p:sldId id="273" r:id="rId29"/>
    <p:sldId id="274" r:id="rId30"/>
    <p:sldId id="275" r:id="rId31"/>
    <p:sldId id="276" r:id="rId32"/>
    <p:sldId id="277" r:id="rId33"/>
    <p:sldId id="279" r:id="rId34"/>
    <p:sldId id="286" r:id="rId35"/>
    <p:sldId id="287" r:id="rId36"/>
    <p:sldId id="288" r:id="rId37"/>
    <p:sldId id="289" r:id="rId38"/>
    <p:sldId id="280" r:id="rId39"/>
    <p:sldId id="281" r:id="rId40"/>
    <p:sldId id="282" r:id="rId41"/>
    <p:sldId id="283" r:id="rId42"/>
    <p:sldId id="284" r:id="rId43"/>
    <p:sldId id="302" r:id="rId44"/>
    <p:sldId id="296" r:id="rId45"/>
    <p:sldId id="297" r:id="rId46"/>
    <p:sldId id="298" r:id="rId47"/>
    <p:sldId id="299" r:id="rId48"/>
    <p:sldId id="300" r:id="rId49"/>
    <p:sldId id="304" r:id="rId50"/>
    <p:sldId id="305" r:id="rId51"/>
    <p:sldId id="306" r:id="rId52"/>
    <p:sldId id="307" r:id="rId53"/>
    <p:sldId id="308" r:id="rId54"/>
    <p:sldId id="310" r:id="rId55"/>
    <p:sldId id="309" r:id="rId56"/>
    <p:sldId id="311" r:id="rId57"/>
    <p:sldId id="312" r:id="rId58"/>
    <p:sldId id="313"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144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42AD9427-BCCB-49CD-BCB6-74FA9AC1F841}"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208456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AD9427-BCCB-49CD-BCB6-74FA9AC1F841}"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266417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AD9427-BCCB-49CD-BCB6-74FA9AC1F841}"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367744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42AD9427-BCCB-49CD-BCB6-74FA9AC1F841}"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135009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AD9427-BCCB-49CD-BCB6-74FA9AC1F841}" type="datetimeFigureOut">
              <a:rPr lang="en-IN" smtClean="0"/>
              <a:t>18-06-2024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2850350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42AD9427-BCCB-49CD-BCB6-74FA9AC1F841}" type="datetimeFigureOut">
              <a:rPr lang="en-IN" smtClean="0"/>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275437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42AD9427-BCCB-49CD-BCB6-74FA9AC1F841}" type="datetimeFigureOut">
              <a:rPr lang="en-IN" smtClean="0"/>
              <a:t>18-06-2024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1229956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42AD9427-BCCB-49CD-BCB6-74FA9AC1F841}" type="datetimeFigureOut">
              <a:rPr lang="en-IN" smtClean="0"/>
              <a:t>18-06-2024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3105412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D9427-BCCB-49CD-BCB6-74FA9AC1F841}" type="datetimeFigureOut">
              <a:rPr lang="en-IN" smtClean="0"/>
              <a:t>18-06-2024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2550288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D9427-BCCB-49CD-BCB6-74FA9AC1F841}" type="datetimeFigureOut">
              <a:rPr lang="en-IN" smtClean="0"/>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43428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D9427-BCCB-49CD-BCB6-74FA9AC1F841}" type="datetimeFigureOut">
              <a:rPr lang="en-IN" smtClean="0"/>
              <a:t>18-06-2024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6FCFC3E-C663-4696-8DFA-0AE4DA777337}" type="slidenum">
              <a:rPr lang="en-IN" smtClean="0"/>
              <a:t>‹#›</a:t>
            </a:fld>
            <a:endParaRPr lang="en-IN"/>
          </a:p>
        </p:txBody>
      </p:sp>
    </p:spTree>
    <p:extLst>
      <p:ext uri="{BB962C8B-B14F-4D97-AF65-F5344CB8AC3E}">
        <p14:creationId xmlns:p14="http://schemas.microsoft.com/office/powerpoint/2010/main" val="375673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D9427-BCCB-49CD-BCB6-74FA9AC1F841}" type="datetimeFigureOut">
              <a:rPr lang="en-IN" smtClean="0"/>
              <a:t>18-06-2024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CFC3E-C663-4696-8DFA-0AE4DA777337}" type="slidenum">
              <a:rPr lang="en-IN" smtClean="0"/>
              <a:t>‹#›</a:t>
            </a:fld>
            <a:endParaRPr lang="en-IN"/>
          </a:p>
        </p:txBody>
      </p:sp>
    </p:spTree>
    <p:extLst>
      <p:ext uri="{BB962C8B-B14F-4D97-AF65-F5344CB8AC3E}">
        <p14:creationId xmlns:p14="http://schemas.microsoft.com/office/powerpoint/2010/main" val="298570566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solidFill>
                  <a:schemeClr val="tx2">
                    <a:lumMod val="75000"/>
                  </a:schemeClr>
                </a:solidFill>
              </a:rPr>
              <a:t>MANUAL MUSCLE TESTING</a:t>
            </a:r>
          </a:p>
        </p:txBody>
      </p:sp>
      <p:sp>
        <p:nvSpPr>
          <p:cNvPr id="3" name="Subtitle 2"/>
          <p:cNvSpPr>
            <a:spLocks noGrp="1"/>
          </p:cNvSpPr>
          <p:nvPr>
            <p:ph type="subTitle" idx="1"/>
          </p:nvPr>
        </p:nvSpPr>
        <p:spPr/>
        <p:txBody>
          <a:bodyPr>
            <a:normAutofit lnSpcReduction="10000"/>
          </a:bodyPr>
          <a:lstStyle/>
          <a:p>
            <a:r>
              <a:rPr lang="en-US" sz="2400" b="1" dirty="0">
                <a:solidFill>
                  <a:schemeClr val="accent5">
                    <a:lumMod val="75000"/>
                  </a:schemeClr>
                </a:solidFill>
                <a:latin typeface="Times New Roman" panose="02020603050405020304" pitchFamily="18" charset="0"/>
                <a:cs typeface="Times New Roman" panose="02020603050405020304" pitchFamily="18" charset="0"/>
              </a:rPr>
              <a:t>Dr.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Goutami</a:t>
            </a:r>
            <a:r>
              <a:rPr lang="en-US" sz="2400" b="1" dirty="0">
                <a:solidFill>
                  <a:schemeClr val="accent5">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75000"/>
                  </a:schemeClr>
                </a:solidFill>
                <a:latin typeface="Times New Roman" panose="02020603050405020304" pitchFamily="18" charset="0"/>
                <a:cs typeface="Times New Roman" panose="02020603050405020304" pitchFamily="18" charset="0"/>
              </a:rPr>
              <a:t>Katage</a:t>
            </a:r>
            <a:r>
              <a:rPr lang="en-US" sz="2400" b="1" dirty="0">
                <a:solidFill>
                  <a:schemeClr val="accent5">
                    <a:lumMod val="75000"/>
                  </a:schemeClr>
                </a:solidFill>
                <a:latin typeface="Times New Roman" panose="02020603050405020304" pitchFamily="18" charset="0"/>
                <a:cs typeface="Times New Roman" panose="02020603050405020304" pitchFamily="18" charset="0"/>
              </a:rPr>
              <a:t> Shah</a:t>
            </a:r>
          </a:p>
          <a:p>
            <a:r>
              <a:rPr lang="en-US" sz="2400" b="1" dirty="0">
                <a:solidFill>
                  <a:schemeClr val="accent5">
                    <a:lumMod val="75000"/>
                  </a:schemeClr>
                </a:solidFill>
                <a:latin typeface="Times New Roman" panose="02020603050405020304" pitchFamily="18" charset="0"/>
                <a:cs typeface="Times New Roman" panose="02020603050405020304" pitchFamily="18" charset="0"/>
              </a:rPr>
              <a:t>Dept. Of Musculoskeletal Physiotherapy</a:t>
            </a:r>
          </a:p>
          <a:p>
            <a:r>
              <a:rPr lang="en-US" sz="2400" b="1" dirty="0">
                <a:solidFill>
                  <a:schemeClr val="accent5">
                    <a:lumMod val="75000"/>
                  </a:schemeClr>
                </a:solidFill>
                <a:latin typeface="Times New Roman" panose="02020603050405020304" pitchFamily="18" charset="0"/>
                <a:cs typeface="Times New Roman" panose="02020603050405020304" pitchFamily="18" charset="0"/>
              </a:rPr>
              <a:t>MGM Institute Of Physiotherapy</a:t>
            </a:r>
          </a:p>
          <a:p>
            <a:r>
              <a:rPr lang="en-US" sz="2400" b="1" dirty="0">
                <a:solidFill>
                  <a:schemeClr val="accent5">
                    <a:lumMod val="75000"/>
                  </a:schemeClr>
                </a:solidFill>
                <a:latin typeface="Times New Roman" panose="02020603050405020304" pitchFamily="18" charset="0"/>
                <a:cs typeface="Times New Roman" panose="02020603050405020304" pitchFamily="18" charset="0"/>
              </a:rPr>
              <a:t>Chh. Sambhajinagar </a:t>
            </a:r>
            <a:endParaRPr lang="en-IN" sz="24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2497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buNone/>
            </a:pPr>
            <a:r>
              <a:rPr lang="en-IN" sz="2400" b="1" dirty="0">
                <a:solidFill>
                  <a:schemeClr val="tx2">
                    <a:lumMod val="75000"/>
                  </a:schemeClr>
                </a:solidFill>
              </a:rPr>
              <a:t>                  Individual versus group muscle test:</a:t>
            </a:r>
          </a:p>
          <a:p>
            <a:pPr marL="0" indent="0">
              <a:lnSpc>
                <a:spcPct val="150000"/>
              </a:lnSpc>
              <a:buNone/>
            </a:pPr>
            <a:r>
              <a:rPr lang="en-IN" sz="2400" dirty="0">
                <a:solidFill>
                  <a:schemeClr val="tx2">
                    <a:lumMod val="75000"/>
                  </a:schemeClr>
                </a:solidFill>
              </a:rPr>
              <a:t>    Muscles with a common action or actions may be tested as a group or each muscle may be tested individually. For example, flexor carpi </a:t>
            </a:r>
            <a:r>
              <a:rPr lang="en-IN" sz="2400" dirty="0" err="1">
                <a:solidFill>
                  <a:schemeClr val="tx2">
                    <a:lumMod val="75000"/>
                  </a:schemeClr>
                </a:solidFill>
              </a:rPr>
              <a:t>ulnaris</a:t>
            </a:r>
            <a:r>
              <a:rPr lang="en-IN" sz="2400" dirty="0">
                <a:solidFill>
                  <a:schemeClr val="tx2">
                    <a:lumMod val="75000"/>
                  </a:schemeClr>
                </a:solidFill>
              </a:rPr>
              <a:t> and flexor carpi </a:t>
            </a:r>
            <a:r>
              <a:rPr lang="en-IN" sz="2400" dirty="0" err="1">
                <a:solidFill>
                  <a:schemeClr val="tx2">
                    <a:lumMod val="75000"/>
                  </a:schemeClr>
                </a:solidFill>
              </a:rPr>
              <a:t>radialis</a:t>
            </a:r>
            <a:r>
              <a:rPr lang="en-IN" sz="2400" dirty="0">
                <a:solidFill>
                  <a:schemeClr val="tx2">
                    <a:lumMod val="75000"/>
                  </a:schemeClr>
                </a:solidFill>
              </a:rPr>
              <a:t> muscles may be tested together as a group in wrist flexion. Flexor carpi </a:t>
            </a:r>
            <a:r>
              <a:rPr lang="en-IN" sz="2400" dirty="0" err="1">
                <a:solidFill>
                  <a:schemeClr val="tx2">
                    <a:lumMod val="75000"/>
                  </a:schemeClr>
                </a:solidFill>
              </a:rPr>
              <a:t>ulnaris</a:t>
            </a:r>
            <a:r>
              <a:rPr lang="en-IN" sz="2400" dirty="0">
                <a:solidFill>
                  <a:schemeClr val="tx2">
                    <a:lumMod val="75000"/>
                  </a:schemeClr>
                </a:solidFill>
              </a:rPr>
              <a:t> may be tested more specifically in the action of wrist flexion with ulnar deviation. On the other hand, Flexor carpi </a:t>
            </a:r>
            <a:r>
              <a:rPr lang="en-IN" sz="2400" dirty="0" err="1">
                <a:solidFill>
                  <a:schemeClr val="tx2">
                    <a:lumMod val="75000"/>
                  </a:schemeClr>
                </a:solidFill>
              </a:rPr>
              <a:t>radialis</a:t>
            </a:r>
            <a:r>
              <a:rPr lang="en-IN" sz="2400" dirty="0">
                <a:solidFill>
                  <a:schemeClr val="tx2">
                    <a:lumMod val="75000"/>
                  </a:schemeClr>
                </a:solidFill>
              </a:rPr>
              <a:t> </a:t>
            </a:r>
            <a:r>
              <a:rPr lang="en-IN" sz="2400" dirty="0" err="1">
                <a:solidFill>
                  <a:schemeClr val="tx2">
                    <a:lumMod val="75000"/>
                  </a:schemeClr>
                </a:solidFill>
              </a:rPr>
              <a:t>longus</a:t>
            </a:r>
            <a:r>
              <a:rPr lang="en-IN" sz="2400" dirty="0">
                <a:solidFill>
                  <a:schemeClr val="tx2">
                    <a:lumMod val="75000"/>
                  </a:schemeClr>
                </a:solidFill>
              </a:rPr>
              <a:t> and </a:t>
            </a:r>
            <a:r>
              <a:rPr lang="en-IN" sz="2400" dirty="0" err="1">
                <a:solidFill>
                  <a:schemeClr val="tx2">
                    <a:lumMod val="75000"/>
                  </a:schemeClr>
                </a:solidFill>
              </a:rPr>
              <a:t>brevis</a:t>
            </a:r>
            <a:r>
              <a:rPr lang="en-IN" sz="2400" dirty="0">
                <a:solidFill>
                  <a:schemeClr val="tx2">
                    <a:lumMod val="75000"/>
                  </a:schemeClr>
                </a:solidFill>
              </a:rPr>
              <a:t> may be tested more specifically in the action of wrist flexion with radial deviation</a:t>
            </a:r>
          </a:p>
        </p:txBody>
      </p:sp>
    </p:spTree>
    <p:extLst>
      <p:ext uri="{BB962C8B-B14F-4D97-AF65-F5344CB8AC3E}">
        <p14:creationId xmlns:p14="http://schemas.microsoft.com/office/powerpoint/2010/main" val="407963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Autofit/>
          </a:bodyPr>
          <a:lstStyle/>
          <a:p>
            <a:pPr marL="0" indent="0">
              <a:lnSpc>
                <a:spcPct val="150000"/>
              </a:lnSpc>
              <a:buNone/>
            </a:pPr>
            <a:r>
              <a:rPr lang="en-IN" sz="2400" b="1"/>
              <a:t>  </a:t>
            </a:r>
            <a:r>
              <a:rPr lang="en-IN" sz="2400" b="1">
                <a:solidFill>
                  <a:schemeClr val="tx2">
                    <a:lumMod val="75000"/>
                  </a:schemeClr>
                </a:solidFill>
              </a:rPr>
              <a:t> </a:t>
            </a:r>
            <a:r>
              <a:rPr lang="en-IN" sz="2400" b="1" dirty="0">
                <a:solidFill>
                  <a:schemeClr val="tx2">
                    <a:lumMod val="75000"/>
                  </a:schemeClr>
                </a:solidFill>
              </a:rPr>
              <a:t>Purposes and uses of MMT:</a:t>
            </a:r>
          </a:p>
          <a:p>
            <a:pPr marL="0" indent="0">
              <a:lnSpc>
                <a:spcPct val="150000"/>
              </a:lnSpc>
              <a:buNone/>
            </a:pPr>
            <a:r>
              <a:rPr lang="en-IN" sz="2400" b="1" dirty="0">
                <a:solidFill>
                  <a:schemeClr val="tx2">
                    <a:lumMod val="75000"/>
                  </a:schemeClr>
                </a:solidFill>
              </a:rPr>
              <a:t>     </a:t>
            </a:r>
            <a:r>
              <a:rPr lang="en-IN" sz="2400" dirty="0">
                <a:solidFill>
                  <a:schemeClr val="tx2">
                    <a:lumMod val="75000"/>
                  </a:schemeClr>
                </a:solidFill>
              </a:rPr>
              <a:t> </a:t>
            </a:r>
            <a:r>
              <a:rPr lang="en-IN" sz="2400" b="1" dirty="0">
                <a:solidFill>
                  <a:schemeClr val="tx2">
                    <a:lumMod val="75000"/>
                  </a:schemeClr>
                </a:solidFill>
              </a:rPr>
              <a:t>CLINICAL USES :</a:t>
            </a:r>
          </a:p>
          <a:p>
            <a:pPr marL="0" indent="0">
              <a:lnSpc>
                <a:spcPct val="150000"/>
              </a:lnSpc>
              <a:buNone/>
            </a:pPr>
            <a:r>
              <a:rPr lang="en-IN" sz="2400" dirty="0">
                <a:solidFill>
                  <a:schemeClr val="tx2">
                    <a:lumMod val="75000"/>
                  </a:schemeClr>
                </a:solidFill>
              </a:rPr>
              <a:t>   i. The severity of problem can be understand. (It is diagnostic Tool)</a:t>
            </a:r>
          </a:p>
          <a:p>
            <a:pPr marL="0" indent="0">
              <a:lnSpc>
                <a:spcPct val="150000"/>
              </a:lnSpc>
              <a:buNone/>
            </a:pPr>
            <a:r>
              <a:rPr lang="en-IN" sz="2400" dirty="0">
                <a:solidFill>
                  <a:schemeClr val="tx2">
                    <a:lumMod val="75000"/>
                  </a:schemeClr>
                </a:solidFill>
              </a:rPr>
              <a:t>   ii. We can planning our treatment goals.</a:t>
            </a:r>
          </a:p>
          <a:p>
            <a:pPr marL="0" indent="0">
              <a:lnSpc>
                <a:spcPct val="150000"/>
              </a:lnSpc>
              <a:buNone/>
            </a:pPr>
            <a:r>
              <a:rPr lang="en-IN" sz="2400" dirty="0">
                <a:solidFill>
                  <a:schemeClr val="tx2">
                    <a:lumMod val="75000"/>
                  </a:schemeClr>
                </a:solidFill>
              </a:rPr>
              <a:t>   iii. Determine the extend &amp; degree of muscular weakness resulting from disease, injury.</a:t>
            </a:r>
          </a:p>
          <a:p>
            <a:pPr marL="0" indent="0">
              <a:lnSpc>
                <a:spcPct val="150000"/>
              </a:lnSpc>
              <a:buNone/>
            </a:pPr>
            <a:r>
              <a:rPr lang="en-IN" sz="2400" dirty="0">
                <a:solidFill>
                  <a:schemeClr val="tx2">
                    <a:lumMod val="75000"/>
                  </a:schemeClr>
                </a:solidFill>
              </a:rPr>
              <a:t>   iv. Correlating muscle picture with in level innervations (</a:t>
            </a:r>
            <a:r>
              <a:rPr lang="en-IN" sz="2400" dirty="0" err="1">
                <a:solidFill>
                  <a:schemeClr val="tx2">
                    <a:lumMod val="75000"/>
                  </a:schemeClr>
                </a:solidFill>
              </a:rPr>
              <a:t>myotomes</a:t>
            </a:r>
            <a:r>
              <a:rPr lang="en-IN" sz="2400" dirty="0">
                <a:solidFill>
                  <a:schemeClr val="tx2">
                    <a:lumMod val="75000"/>
                  </a:schemeClr>
                </a:solidFill>
              </a:rPr>
              <a:t>) .</a:t>
            </a:r>
          </a:p>
          <a:p>
            <a:pPr marL="0" indent="0">
              <a:lnSpc>
                <a:spcPct val="150000"/>
              </a:lnSpc>
              <a:buNone/>
            </a:pPr>
            <a:r>
              <a:rPr lang="en-IN" sz="2400" dirty="0">
                <a:solidFill>
                  <a:schemeClr val="tx2">
                    <a:lumMod val="75000"/>
                  </a:schemeClr>
                </a:solidFill>
              </a:rPr>
              <a:t>    v. MMT is an Important tool for all the members of the Rehabilitation team.</a:t>
            </a:r>
          </a:p>
        </p:txBody>
      </p:sp>
    </p:spTree>
    <p:extLst>
      <p:ext uri="{BB962C8B-B14F-4D97-AF65-F5344CB8AC3E}">
        <p14:creationId xmlns:p14="http://schemas.microsoft.com/office/powerpoint/2010/main" val="241313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buNone/>
            </a:pPr>
            <a:r>
              <a:rPr lang="en-IN" sz="2400" dirty="0">
                <a:solidFill>
                  <a:schemeClr val="tx2">
                    <a:lumMod val="75000"/>
                  </a:schemeClr>
                </a:solidFill>
              </a:rPr>
              <a:t>  vi. Help and Evaluate effectiveness of treatment to the therapist.</a:t>
            </a:r>
            <a:endParaRPr lang="en-IN" sz="2400" dirty="0"/>
          </a:p>
        </p:txBody>
      </p:sp>
    </p:spTree>
    <p:extLst>
      <p:ext uri="{BB962C8B-B14F-4D97-AF65-F5344CB8AC3E}">
        <p14:creationId xmlns:p14="http://schemas.microsoft.com/office/powerpoint/2010/main" val="3627411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nSpc>
                <a:spcPct val="150000"/>
              </a:lnSpc>
            </a:pPr>
            <a:r>
              <a:rPr lang="en-IN" sz="2400" b="1" dirty="0">
                <a:solidFill>
                  <a:schemeClr val="tx2">
                    <a:lumMod val="75000"/>
                  </a:schemeClr>
                </a:solidFill>
              </a:rPr>
              <a:t>WHY MMT IS PERFORMED? :</a:t>
            </a:r>
          </a:p>
          <a:p>
            <a:pPr marL="0" indent="0">
              <a:lnSpc>
                <a:spcPct val="150000"/>
              </a:lnSpc>
              <a:buNone/>
            </a:pPr>
            <a:r>
              <a:rPr lang="en-IN" sz="2400" dirty="0">
                <a:solidFill>
                  <a:schemeClr val="tx2">
                    <a:lumMod val="75000"/>
                  </a:schemeClr>
                </a:solidFill>
              </a:rPr>
              <a:t>     To get some answers such as:-</a:t>
            </a:r>
          </a:p>
          <a:p>
            <a:pPr marL="0" indent="0">
              <a:lnSpc>
                <a:spcPct val="150000"/>
              </a:lnSpc>
              <a:buNone/>
            </a:pPr>
            <a:r>
              <a:rPr lang="en-IN" sz="2400" dirty="0">
                <a:solidFill>
                  <a:schemeClr val="tx2">
                    <a:lumMod val="75000"/>
                  </a:schemeClr>
                </a:solidFill>
              </a:rPr>
              <a:t>i. Is a particular muscle is normal?</a:t>
            </a:r>
          </a:p>
          <a:p>
            <a:pPr marL="0" indent="0">
              <a:lnSpc>
                <a:spcPct val="150000"/>
              </a:lnSpc>
              <a:buNone/>
            </a:pPr>
            <a:r>
              <a:rPr lang="en-IN" sz="2400" dirty="0">
                <a:solidFill>
                  <a:schemeClr val="tx2">
                    <a:lumMod val="75000"/>
                  </a:schemeClr>
                </a:solidFill>
              </a:rPr>
              <a:t>ii. Is it weak? (How much weak)</a:t>
            </a:r>
          </a:p>
          <a:p>
            <a:pPr marL="0" indent="0">
              <a:lnSpc>
                <a:spcPct val="150000"/>
              </a:lnSpc>
              <a:buNone/>
            </a:pPr>
            <a:r>
              <a:rPr lang="en-IN" sz="2400" dirty="0">
                <a:solidFill>
                  <a:schemeClr val="tx2">
                    <a:lumMod val="75000"/>
                  </a:schemeClr>
                </a:solidFill>
              </a:rPr>
              <a:t>iii. Is it strong enough? (How much strong)</a:t>
            </a:r>
          </a:p>
          <a:p>
            <a:pPr marL="0" indent="0">
              <a:lnSpc>
                <a:spcPct val="150000"/>
              </a:lnSpc>
              <a:buNone/>
            </a:pPr>
            <a:r>
              <a:rPr lang="en-IN" sz="2400" dirty="0">
                <a:solidFill>
                  <a:schemeClr val="tx2">
                    <a:lumMod val="75000"/>
                  </a:schemeClr>
                </a:solidFill>
              </a:rPr>
              <a:t>iv. Is it weak on both the side (bilateral symmetrical)?</a:t>
            </a:r>
          </a:p>
          <a:p>
            <a:pPr marL="0" indent="0">
              <a:lnSpc>
                <a:spcPct val="150000"/>
              </a:lnSpc>
              <a:buNone/>
            </a:pPr>
            <a:r>
              <a:rPr lang="en-IN" sz="2400" dirty="0">
                <a:solidFill>
                  <a:schemeClr val="tx2">
                    <a:lumMod val="75000"/>
                  </a:schemeClr>
                </a:solidFill>
              </a:rPr>
              <a:t>v. Is it weak only on one side (Unilateral)?</a:t>
            </a:r>
          </a:p>
          <a:p>
            <a:pPr marL="0" indent="0">
              <a:lnSpc>
                <a:spcPct val="150000"/>
              </a:lnSpc>
              <a:buNone/>
            </a:pPr>
            <a:r>
              <a:rPr lang="en-IN" sz="2400" dirty="0">
                <a:solidFill>
                  <a:schemeClr val="tx2">
                    <a:lumMod val="75000"/>
                  </a:schemeClr>
                </a:solidFill>
              </a:rPr>
              <a:t>vi. Is there any particular pattern of muscle weakness?</a:t>
            </a:r>
          </a:p>
        </p:txBody>
      </p:sp>
    </p:spTree>
    <p:extLst>
      <p:ext uri="{BB962C8B-B14F-4D97-AF65-F5344CB8AC3E}">
        <p14:creationId xmlns:p14="http://schemas.microsoft.com/office/powerpoint/2010/main" val="60239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lnSpc>
                <a:spcPct val="150000"/>
              </a:lnSpc>
            </a:pPr>
            <a:r>
              <a:rPr lang="en-IN" sz="2400" b="1" dirty="0">
                <a:solidFill>
                  <a:schemeClr val="tx2">
                    <a:lumMod val="75000"/>
                  </a:schemeClr>
                </a:solidFill>
              </a:rPr>
              <a:t>GRADES OF MMT:</a:t>
            </a:r>
          </a:p>
          <a:p>
            <a:pPr marL="0" indent="0">
              <a:lnSpc>
                <a:spcPct val="150000"/>
              </a:lnSpc>
              <a:buNone/>
            </a:pPr>
            <a:r>
              <a:rPr lang="en-IN" sz="2400" dirty="0">
                <a:solidFill>
                  <a:schemeClr val="tx2">
                    <a:lumMod val="75000"/>
                  </a:schemeClr>
                </a:solidFill>
              </a:rPr>
              <a:t>i. MRC Scale</a:t>
            </a:r>
          </a:p>
          <a:p>
            <a:pPr marL="0" indent="0">
              <a:lnSpc>
                <a:spcPct val="150000"/>
              </a:lnSpc>
              <a:buNone/>
            </a:pPr>
            <a:r>
              <a:rPr lang="en-IN" sz="2400" dirty="0">
                <a:solidFill>
                  <a:schemeClr val="tx2">
                    <a:lumMod val="75000"/>
                  </a:schemeClr>
                </a:solidFill>
              </a:rPr>
              <a:t>ii. OXFORD Scale</a:t>
            </a:r>
          </a:p>
          <a:p>
            <a:pPr marL="0" indent="0">
              <a:lnSpc>
                <a:spcPct val="150000"/>
              </a:lnSpc>
              <a:buNone/>
            </a:pPr>
            <a:r>
              <a:rPr lang="en-IN" sz="2400" dirty="0">
                <a:solidFill>
                  <a:schemeClr val="tx2">
                    <a:lumMod val="75000"/>
                  </a:schemeClr>
                </a:solidFill>
              </a:rPr>
              <a:t>iii. KENDALL Scale</a:t>
            </a:r>
          </a:p>
          <a:p>
            <a:pPr marL="0" indent="0">
              <a:lnSpc>
                <a:spcPct val="150000"/>
              </a:lnSpc>
              <a:buNone/>
            </a:pPr>
            <a:r>
              <a:rPr lang="en-IN" sz="2400" dirty="0">
                <a:solidFill>
                  <a:schemeClr val="tx2">
                    <a:lumMod val="75000"/>
                  </a:schemeClr>
                </a:solidFill>
              </a:rPr>
              <a:t>iv. And Others .</a:t>
            </a:r>
          </a:p>
        </p:txBody>
      </p:sp>
    </p:spTree>
    <p:extLst>
      <p:ext uri="{BB962C8B-B14F-4D97-AF65-F5344CB8AC3E}">
        <p14:creationId xmlns:p14="http://schemas.microsoft.com/office/powerpoint/2010/main" val="34310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8319791"/>
              </p:ext>
            </p:extLst>
          </p:nvPr>
        </p:nvGraphicFramePr>
        <p:xfrm>
          <a:off x="467544" y="1268760"/>
          <a:ext cx="8229600" cy="472514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6069360">
                  <a:extLst>
                    <a:ext uri="{9D8B030D-6E8A-4147-A177-3AD203B41FA5}">
                      <a16:colId xmlns:a16="http://schemas.microsoft.com/office/drawing/2014/main" val="20001"/>
                    </a:ext>
                  </a:extLst>
                </a:gridCol>
              </a:tblGrid>
              <a:tr h="675020">
                <a:tc>
                  <a:txBody>
                    <a:bodyPr/>
                    <a:lstStyle/>
                    <a:p>
                      <a:pPr algn="ctr"/>
                      <a:r>
                        <a:rPr lang="en-IN" dirty="0"/>
                        <a:t>   MRC GRADES</a:t>
                      </a:r>
                    </a:p>
                  </a:txBody>
                  <a:tcPr/>
                </a:tc>
                <a:tc>
                  <a:txBody>
                    <a:bodyPr/>
                    <a:lstStyle/>
                    <a:p>
                      <a:pPr algn="ctr"/>
                      <a:r>
                        <a:rPr lang="en-IN" dirty="0"/>
                        <a:t>EXPLANATION</a:t>
                      </a:r>
                    </a:p>
                  </a:txBody>
                  <a:tcPr/>
                </a:tc>
                <a:extLst>
                  <a:ext uri="{0D108BD9-81ED-4DB2-BD59-A6C34878D82A}">
                    <a16:rowId xmlns:a16="http://schemas.microsoft.com/office/drawing/2014/main" val="10000"/>
                  </a:ext>
                </a:extLst>
              </a:tr>
              <a:tr h="675020">
                <a:tc>
                  <a:txBody>
                    <a:bodyPr/>
                    <a:lstStyle/>
                    <a:p>
                      <a:r>
                        <a:rPr lang="en-IN" dirty="0"/>
                        <a:t>0</a:t>
                      </a:r>
                    </a:p>
                  </a:txBody>
                  <a:tcPr/>
                </a:tc>
                <a:tc>
                  <a:txBody>
                    <a:bodyPr/>
                    <a:lstStyle/>
                    <a:p>
                      <a:pPr algn="ctr"/>
                      <a:r>
                        <a:rPr lang="en-IN" dirty="0"/>
                        <a:t>NO CONTRACTION</a:t>
                      </a:r>
                    </a:p>
                  </a:txBody>
                  <a:tcPr/>
                </a:tc>
                <a:extLst>
                  <a:ext uri="{0D108BD9-81ED-4DB2-BD59-A6C34878D82A}">
                    <a16:rowId xmlns:a16="http://schemas.microsoft.com/office/drawing/2014/main" val="10001"/>
                  </a:ext>
                </a:extLst>
              </a:tr>
              <a:tr h="675020">
                <a:tc>
                  <a:txBody>
                    <a:bodyPr/>
                    <a:lstStyle/>
                    <a:p>
                      <a:r>
                        <a:rPr lang="en-IN" dirty="0"/>
                        <a:t>1</a:t>
                      </a:r>
                    </a:p>
                  </a:txBody>
                  <a:tcPr/>
                </a:tc>
                <a:tc>
                  <a:txBody>
                    <a:bodyPr/>
                    <a:lstStyle/>
                    <a:p>
                      <a:pPr algn="ctr"/>
                      <a:r>
                        <a:rPr lang="en-IN" dirty="0"/>
                        <a:t>FLICKERING</a:t>
                      </a:r>
                      <a:r>
                        <a:rPr lang="en-IN" baseline="0" dirty="0"/>
                        <a:t> OF CONTRACTION</a:t>
                      </a:r>
                      <a:endParaRPr lang="en-IN" dirty="0"/>
                    </a:p>
                  </a:txBody>
                  <a:tcPr/>
                </a:tc>
                <a:extLst>
                  <a:ext uri="{0D108BD9-81ED-4DB2-BD59-A6C34878D82A}">
                    <a16:rowId xmlns:a16="http://schemas.microsoft.com/office/drawing/2014/main" val="10002"/>
                  </a:ext>
                </a:extLst>
              </a:tr>
              <a:tr h="675020">
                <a:tc>
                  <a:txBody>
                    <a:bodyPr/>
                    <a:lstStyle/>
                    <a:p>
                      <a:r>
                        <a:rPr lang="en-IN" dirty="0"/>
                        <a:t>2</a:t>
                      </a:r>
                    </a:p>
                  </a:txBody>
                  <a:tcPr/>
                </a:tc>
                <a:tc>
                  <a:txBody>
                    <a:bodyPr/>
                    <a:lstStyle/>
                    <a:p>
                      <a:pPr algn="ctr"/>
                      <a:r>
                        <a:rPr lang="en-IN" dirty="0"/>
                        <a:t>FULL RANGE OF MOTION WITH ELIMINATED GRAVITY</a:t>
                      </a:r>
                    </a:p>
                  </a:txBody>
                  <a:tcPr/>
                </a:tc>
                <a:extLst>
                  <a:ext uri="{0D108BD9-81ED-4DB2-BD59-A6C34878D82A}">
                    <a16:rowId xmlns:a16="http://schemas.microsoft.com/office/drawing/2014/main" val="10003"/>
                  </a:ext>
                </a:extLst>
              </a:tr>
              <a:tr h="675020">
                <a:tc>
                  <a:txBody>
                    <a:bodyPr/>
                    <a:lstStyle/>
                    <a:p>
                      <a:r>
                        <a:rPr lang="en-IN" dirty="0"/>
                        <a:t>3</a:t>
                      </a:r>
                    </a:p>
                  </a:txBody>
                  <a:tcPr/>
                </a:tc>
                <a:tc>
                  <a:txBody>
                    <a:bodyPr/>
                    <a:lstStyle/>
                    <a:p>
                      <a:pPr algn="ctr"/>
                      <a:r>
                        <a:rPr lang="en-IN" dirty="0"/>
                        <a:t>FULL RANGE OF MOTION AGAINST GRAVITY</a:t>
                      </a:r>
                    </a:p>
                  </a:txBody>
                  <a:tcPr/>
                </a:tc>
                <a:extLst>
                  <a:ext uri="{0D108BD9-81ED-4DB2-BD59-A6C34878D82A}">
                    <a16:rowId xmlns:a16="http://schemas.microsoft.com/office/drawing/2014/main" val="10004"/>
                  </a:ext>
                </a:extLst>
              </a:tr>
              <a:tr h="675020">
                <a:tc>
                  <a:txBody>
                    <a:bodyPr/>
                    <a:lstStyle/>
                    <a:p>
                      <a:r>
                        <a:rPr lang="en-IN" dirty="0"/>
                        <a:t>4</a:t>
                      </a:r>
                    </a:p>
                  </a:txBody>
                  <a:tcPr/>
                </a:tc>
                <a:tc>
                  <a:txBody>
                    <a:bodyPr/>
                    <a:lstStyle/>
                    <a:p>
                      <a:pPr algn="ctr"/>
                      <a:r>
                        <a:rPr lang="en-IN" dirty="0"/>
                        <a:t>FULL RANGE OF MOTION AGAINST GRAVITY WITH MINIMAL RESISTANCE</a:t>
                      </a:r>
                    </a:p>
                  </a:txBody>
                  <a:tcPr/>
                </a:tc>
                <a:extLst>
                  <a:ext uri="{0D108BD9-81ED-4DB2-BD59-A6C34878D82A}">
                    <a16:rowId xmlns:a16="http://schemas.microsoft.com/office/drawing/2014/main" val="10005"/>
                  </a:ext>
                </a:extLst>
              </a:tr>
              <a:tr h="675020">
                <a:tc>
                  <a:txBody>
                    <a:bodyPr/>
                    <a:lstStyle/>
                    <a:p>
                      <a:r>
                        <a:rPr lang="en-IN" dirty="0"/>
                        <a:t>5</a:t>
                      </a:r>
                    </a:p>
                  </a:txBody>
                  <a:tcPr/>
                </a:tc>
                <a:tc>
                  <a:txBody>
                    <a:bodyPr/>
                    <a:lstStyle/>
                    <a:p>
                      <a:pPr algn="ctr"/>
                      <a:r>
                        <a:rPr lang="en-IN" dirty="0"/>
                        <a:t>FULL RANGE OF MOTION AGAINST GRAVITY WITH MAXIMAL RESISTANCE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936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lnSpc>
                <a:spcPct val="150000"/>
              </a:lnSpc>
              <a:buNone/>
            </a:pPr>
            <a:r>
              <a:rPr lang="en-IN" sz="2400" dirty="0">
                <a:solidFill>
                  <a:schemeClr val="tx2">
                    <a:lumMod val="75000"/>
                  </a:schemeClr>
                </a:solidFill>
              </a:rPr>
              <a:t>THE GRADING SYSTEM</a:t>
            </a:r>
          </a:p>
          <a:p>
            <a:pPr marL="0" indent="0">
              <a:lnSpc>
                <a:spcPct val="150000"/>
              </a:lnSpc>
              <a:buNone/>
            </a:pPr>
            <a:r>
              <a:rPr lang="en-IN" sz="2400" dirty="0">
                <a:solidFill>
                  <a:schemeClr val="tx2">
                    <a:lumMod val="75000"/>
                  </a:schemeClr>
                </a:solidFill>
              </a:rPr>
              <a:t>          Grades for MMT are recorded as ranging from 0-5. </a:t>
            </a:r>
          </a:p>
          <a:p>
            <a:pPr marL="0" indent="0">
              <a:lnSpc>
                <a:spcPct val="150000"/>
              </a:lnSpc>
              <a:buNone/>
            </a:pPr>
            <a:r>
              <a:rPr lang="en-IN" sz="2400" b="1" u="sng" dirty="0">
                <a:solidFill>
                  <a:schemeClr val="tx2">
                    <a:lumMod val="75000"/>
                  </a:schemeClr>
                </a:solidFill>
              </a:rPr>
              <a:t> THE BREAK TEST </a:t>
            </a:r>
          </a:p>
          <a:p>
            <a:pPr marL="457200" indent="-457200">
              <a:lnSpc>
                <a:spcPct val="150000"/>
              </a:lnSpc>
              <a:buAutoNum type="arabicPeriod"/>
            </a:pPr>
            <a:r>
              <a:rPr lang="en-IN" sz="2400" dirty="0">
                <a:solidFill>
                  <a:schemeClr val="tx2">
                    <a:lumMod val="75000"/>
                  </a:schemeClr>
                </a:solidFill>
              </a:rPr>
              <a:t>Manual resistance is applied to a limb or other part when it has after it has completed range of motion or after it has been placed in end range by the therapist. The term resistance refers to concentric force that acts in opposition to a contracting muscle. </a:t>
            </a:r>
          </a:p>
          <a:p>
            <a:pPr marL="457200" indent="-457200">
              <a:lnSpc>
                <a:spcPct val="150000"/>
              </a:lnSpc>
              <a:buAutoNum type="arabicPeriod"/>
            </a:pPr>
            <a:r>
              <a:rPr lang="en-IN" sz="2400" dirty="0">
                <a:solidFill>
                  <a:schemeClr val="tx2">
                    <a:lumMod val="75000"/>
                  </a:schemeClr>
                </a:solidFill>
              </a:rPr>
              <a:t> Resistance should be applied in the direction of “line of pull”</a:t>
            </a:r>
          </a:p>
          <a:p>
            <a:pPr marL="457200" indent="-457200">
              <a:lnSpc>
                <a:spcPct val="150000"/>
              </a:lnSpc>
              <a:buAutoNum type="arabicPeriod"/>
            </a:pPr>
            <a:r>
              <a:rPr lang="en-IN" sz="2400" dirty="0">
                <a:solidFill>
                  <a:schemeClr val="tx2">
                    <a:lumMod val="75000"/>
                  </a:schemeClr>
                </a:solidFill>
              </a:rPr>
              <a:t> For </a:t>
            </a:r>
            <a:r>
              <a:rPr lang="en-IN" sz="2400" dirty="0" err="1">
                <a:solidFill>
                  <a:schemeClr val="tx2">
                    <a:lumMod val="75000"/>
                  </a:schemeClr>
                </a:solidFill>
              </a:rPr>
              <a:t>eg</a:t>
            </a:r>
            <a:r>
              <a:rPr lang="en-IN" sz="2400" dirty="0">
                <a:solidFill>
                  <a:schemeClr val="tx2">
                    <a:lumMod val="75000"/>
                  </a:schemeClr>
                </a:solidFill>
              </a:rPr>
              <a:t> of elbow flexion. The therapist applies resistance at</a:t>
            </a:r>
          </a:p>
        </p:txBody>
      </p:sp>
    </p:spTree>
    <p:extLst>
      <p:ext uri="{BB962C8B-B14F-4D97-AF65-F5344CB8AC3E}">
        <p14:creationId xmlns:p14="http://schemas.microsoft.com/office/powerpoint/2010/main" val="367266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nSpc>
                <a:spcPct val="150000"/>
              </a:lnSpc>
              <a:buNone/>
            </a:pPr>
            <a:r>
              <a:rPr lang="en-IN" sz="2400" dirty="0">
                <a:solidFill>
                  <a:schemeClr val="tx2">
                    <a:lumMod val="75000"/>
                  </a:schemeClr>
                </a:solidFill>
              </a:rPr>
              <a:t>Wrist, trying to force the muscle to break its hold and move the forearm in downward elbow extension. And this procedure is most commonly used technique in MMT. </a:t>
            </a:r>
          </a:p>
          <a:p>
            <a:pPr marL="0" indent="0">
              <a:lnSpc>
                <a:spcPct val="150000"/>
              </a:lnSpc>
              <a:buNone/>
            </a:pPr>
            <a:r>
              <a:rPr lang="en-IN" sz="2400" dirty="0">
                <a:solidFill>
                  <a:schemeClr val="tx2">
                    <a:lumMod val="75000"/>
                  </a:schemeClr>
                </a:solidFill>
              </a:rPr>
              <a:t>APPLICATION OF RESISTANCE</a:t>
            </a:r>
          </a:p>
          <a:p>
            <a:pPr marL="457200" indent="-457200">
              <a:lnSpc>
                <a:spcPct val="150000"/>
              </a:lnSpc>
              <a:buAutoNum type="arabicPeriod"/>
            </a:pPr>
            <a:r>
              <a:rPr lang="en-IN" sz="2400" dirty="0">
                <a:solidFill>
                  <a:schemeClr val="tx2">
                    <a:lumMod val="75000"/>
                  </a:schemeClr>
                </a:solidFill>
              </a:rPr>
              <a:t>In MMT, external force is applied at end of the range for one-joint muscle. Two joint muscles are typically tested in mid range where length tension is more </a:t>
            </a:r>
            <a:r>
              <a:rPr lang="en-IN" sz="2400" dirty="0" err="1">
                <a:solidFill>
                  <a:schemeClr val="tx2">
                    <a:lumMod val="75000"/>
                  </a:schemeClr>
                </a:solidFill>
              </a:rPr>
              <a:t>favorable</a:t>
            </a:r>
            <a:r>
              <a:rPr lang="en-IN" sz="2400" dirty="0">
                <a:solidFill>
                  <a:schemeClr val="tx2">
                    <a:lumMod val="75000"/>
                  </a:schemeClr>
                </a:solidFill>
              </a:rPr>
              <a:t>. </a:t>
            </a:r>
          </a:p>
          <a:p>
            <a:pPr marL="457200" indent="-457200">
              <a:lnSpc>
                <a:spcPct val="150000"/>
              </a:lnSpc>
              <a:buAutoNum type="arabicPeriod"/>
            </a:pPr>
            <a:r>
              <a:rPr lang="en-IN" sz="2400" dirty="0">
                <a:solidFill>
                  <a:schemeClr val="tx2">
                    <a:lumMod val="75000"/>
                  </a:schemeClr>
                </a:solidFill>
              </a:rPr>
              <a:t> </a:t>
            </a:r>
            <a:r>
              <a:rPr lang="en-IN" sz="2400" dirty="0" err="1">
                <a:solidFill>
                  <a:schemeClr val="tx2">
                    <a:lumMod val="75000"/>
                  </a:schemeClr>
                </a:solidFill>
              </a:rPr>
              <a:t>Eg</a:t>
            </a:r>
            <a:r>
              <a:rPr lang="en-IN" sz="2400" dirty="0">
                <a:solidFill>
                  <a:schemeClr val="tx2">
                    <a:lumMod val="75000"/>
                  </a:schemeClr>
                </a:solidFill>
              </a:rPr>
              <a:t>, One joint brachialis, quadriceps, hip abductors are tested at end range . Two joint gastrocnemius, quadriceps tested at mid range. </a:t>
            </a:r>
          </a:p>
        </p:txBody>
      </p:sp>
    </p:spTree>
    <p:extLst>
      <p:ext uri="{BB962C8B-B14F-4D97-AF65-F5344CB8AC3E}">
        <p14:creationId xmlns:p14="http://schemas.microsoft.com/office/powerpoint/2010/main" val="3844939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nSpc>
                <a:spcPct val="150000"/>
              </a:lnSpc>
              <a:buNone/>
            </a:pPr>
            <a:r>
              <a:rPr lang="en-IN" sz="2400" dirty="0">
                <a:solidFill>
                  <a:schemeClr val="tx2">
                    <a:lumMod val="75000"/>
                  </a:schemeClr>
                </a:solidFill>
              </a:rPr>
              <a:t>      MAKE TEST</a:t>
            </a:r>
          </a:p>
          <a:p>
            <a:pPr marL="0" indent="0">
              <a:lnSpc>
                <a:spcPct val="150000"/>
              </a:lnSpc>
              <a:buNone/>
            </a:pPr>
            <a:r>
              <a:rPr lang="en-IN" sz="2400" dirty="0">
                <a:solidFill>
                  <a:schemeClr val="tx2">
                    <a:lumMod val="75000"/>
                  </a:schemeClr>
                </a:solidFill>
              </a:rPr>
              <a:t>  When resistance is applied throughout the range it is MAKE TEST. </a:t>
            </a:r>
          </a:p>
          <a:p>
            <a:pPr marL="0" indent="0">
              <a:lnSpc>
                <a:spcPct val="150000"/>
              </a:lnSpc>
              <a:buNone/>
            </a:pPr>
            <a:r>
              <a:rPr lang="en-IN" sz="2400" dirty="0">
                <a:solidFill>
                  <a:schemeClr val="tx2">
                    <a:lumMod val="75000"/>
                  </a:schemeClr>
                </a:solidFill>
              </a:rPr>
              <a:t>    INDICATIONS OF BREAK TEST:</a:t>
            </a:r>
          </a:p>
          <a:p>
            <a:pPr marL="0" indent="0">
              <a:lnSpc>
                <a:spcPct val="150000"/>
              </a:lnSpc>
              <a:buNone/>
            </a:pPr>
            <a:r>
              <a:rPr lang="en-IN" sz="2400" dirty="0">
                <a:solidFill>
                  <a:schemeClr val="tx2">
                    <a:lumMod val="75000"/>
                  </a:schemeClr>
                </a:solidFill>
              </a:rPr>
              <a:t>1. When movement is contraindicated</a:t>
            </a:r>
          </a:p>
          <a:p>
            <a:pPr marL="0" indent="0">
              <a:lnSpc>
                <a:spcPct val="150000"/>
              </a:lnSpc>
              <a:buNone/>
            </a:pPr>
            <a:r>
              <a:rPr lang="en-IN" sz="2400" dirty="0">
                <a:solidFill>
                  <a:schemeClr val="tx2">
                    <a:lumMod val="75000"/>
                  </a:schemeClr>
                </a:solidFill>
              </a:rPr>
              <a:t>2. When there is pain in movement</a:t>
            </a:r>
          </a:p>
          <a:p>
            <a:pPr marL="0" indent="0">
              <a:lnSpc>
                <a:spcPct val="150000"/>
              </a:lnSpc>
              <a:buNone/>
            </a:pPr>
            <a:r>
              <a:rPr lang="en-IN" sz="2400" dirty="0">
                <a:solidFill>
                  <a:schemeClr val="tx2">
                    <a:lumMod val="75000"/>
                  </a:schemeClr>
                </a:solidFill>
              </a:rPr>
              <a:t>3. When we have to assess the quality of strength and not the quantity</a:t>
            </a:r>
          </a:p>
        </p:txBody>
      </p:sp>
    </p:spTree>
    <p:extLst>
      <p:ext uri="{BB962C8B-B14F-4D97-AF65-F5344CB8AC3E}">
        <p14:creationId xmlns:p14="http://schemas.microsoft.com/office/powerpoint/2010/main" val="121019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lnSpcReduction="10000"/>
          </a:bodyPr>
          <a:lstStyle/>
          <a:p>
            <a:pPr marL="0" indent="0">
              <a:buNone/>
            </a:pPr>
            <a:r>
              <a:rPr lang="en-IN" sz="2400" dirty="0">
                <a:solidFill>
                  <a:schemeClr val="tx2">
                    <a:lumMod val="75000"/>
                  </a:schemeClr>
                </a:solidFill>
              </a:rPr>
              <a:t>AVAILABLE RANGE OF MOTION</a:t>
            </a:r>
          </a:p>
          <a:p>
            <a:pPr marL="0" indent="0">
              <a:lnSpc>
                <a:spcPct val="150000"/>
              </a:lnSpc>
              <a:buNone/>
            </a:pPr>
            <a:r>
              <a:rPr lang="en-IN" sz="2400" dirty="0">
                <a:solidFill>
                  <a:schemeClr val="tx2">
                    <a:lumMod val="75000"/>
                  </a:schemeClr>
                </a:solidFill>
              </a:rPr>
              <a:t>    1.In case of contracture or fixed joint limitation, there is limitation in joint range. The patient performs only within the available range. In this circumstance, the available range is the full range of motion of the motion even though it is not normal. </a:t>
            </a:r>
          </a:p>
          <a:p>
            <a:pPr marL="0" indent="0">
              <a:lnSpc>
                <a:spcPct val="150000"/>
              </a:lnSpc>
              <a:buNone/>
            </a:pPr>
            <a:r>
              <a:rPr lang="en-IN" sz="2400" dirty="0">
                <a:solidFill>
                  <a:schemeClr val="tx2">
                    <a:lumMod val="75000"/>
                  </a:schemeClr>
                </a:solidFill>
              </a:rPr>
              <a:t>2. For example, the normal knee extension range is 135 degree to 0 degree. A patient with 20 </a:t>
            </a:r>
            <a:r>
              <a:rPr lang="en-IN" sz="2400" dirty="0" err="1">
                <a:solidFill>
                  <a:schemeClr val="tx2">
                    <a:lumMod val="75000"/>
                  </a:schemeClr>
                </a:solidFill>
              </a:rPr>
              <a:t>deg</a:t>
            </a:r>
            <a:r>
              <a:rPr lang="en-IN" sz="2400" dirty="0">
                <a:solidFill>
                  <a:schemeClr val="tx2">
                    <a:lumMod val="75000"/>
                  </a:schemeClr>
                </a:solidFill>
              </a:rPr>
              <a:t> knee flexion contracture is tested for knee extension strength at the available range or -20 </a:t>
            </a:r>
            <a:r>
              <a:rPr lang="en-IN" sz="2400" dirty="0" err="1">
                <a:solidFill>
                  <a:schemeClr val="tx2">
                    <a:lumMod val="75000"/>
                  </a:schemeClr>
                </a:solidFill>
              </a:rPr>
              <a:t>deg</a:t>
            </a:r>
            <a:r>
              <a:rPr lang="en-IN" sz="2400" dirty="0">
                <a:solidFill>
                  <a:schemeClr val="tx2">
                    <a:lumMod val="75000"/>
                  </a:schemeClr>
                </a:solidFill>
              </a:rPr>
              <a:t> range. If in sitting, it can complete in maximum resistance, the grade assigned is grade 5. If not then check for grade less than 3. Change the position. </a:t>
            </a:r>
          </a:p>
        </p:txBody>
      </p:sp>
    </p:spTree>
    <p:extLst>
      <p:ext uri="{BB962C8B-B14F-4D97-AF65-F5344CB8AC3E}">
        <p14:creationId xmlns:p14="http://schemas.microsoft.com/office/powerpoint/2010/main" val="388763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lnSpc>
                <a:spcPct val="150000"/>
              </a:lnSpc>
            </a:pPr>
            <a:r>
              <a:rPr lang="en-IN" sz="2400" dirty="0">
                <a:solidFill>
                  <a:schemeClr val="tx2">
                    <a:lumMod val="75000"/>
                  </a:schemeClr>
                </a:solidFill>
              </a:rPr>
              <a:t> Introduction</a:t>
            </a:r>
          </a:p>
          <a:p>
            <a:pPr>
              <a:lnSpc>
                <a:spcPct val="150000"/>
              </a:lnSpc>
            </a:pPr>
            <a:r>
              <a:rPr lang="en-IN" sz="2400" dirty="0">
                <a:solidFill>
                  <a:schemeClr val="tx2">
                    <a:lumMod val="75000"/>
                  </a:schemeClr>
                </a:solidFill>
              </a:rPr>
              <a:t>Definition</a:t>
            </a:r>
          </a:p>
          <a:p>
            <a:pPr>
              <a:lnSpc>
                <a:spcPct val="150000"/>
              </a:lnSpc>
            </a:pPr>
            <a:r>
              <a:rPr lang="en-IN" sz="2400" dirty="0">
                <a:solidFill>
                  <a:schemeClr val="tx2">
                    <a:lumMod val="75000"/>
                  </a:schemeClr>
                </a:solidFill>
              </a:rPr>
              <a:t> Principles of MMT</a:t>
            </a:r>
          </a:p>
          <a:p>
            <a:pPr>
              <a:lnSpc>
                <a:spcPct val="150000"/>
              </a:lnSpc>
            </a:pPr>
            <a:r>
              <a:rPr lang="en-IN" sz="2400" dirty="0">
                <a:solidFill>
                  <a:schemeClr val="tx2">
                    <a:lumMod val="75000"/>
                  </a:schemeClr>
                </a:solidFill>
              </a:rPr>
              <a:t> Purpose and uses of MMT</a:t>
            </a:r>
          </a:p>
          <a:p>
            <a:pPr>
              <a:lnSpc>
                <a:spcPct val="150000"/>
              </a:lnSpc>
            </a:pPr>
            <a:r>
              <a:rPr lang="en-IN" sz="2400" dirty="0">
                <a:solidFill>
                  <a:schemeClr val="tx2">
                    <a:lumMod val="75000"/>
                  </a:schemeClr>
                </a:solidFill>
              </a:rPr>
              <a:t> Grades of MMT</a:t>
            </a:r>
          </a:p>
          <a:p>
            <a:pPr>
              <a:lnSpc>
                <a:spcPct val="150000"/>
              </a:lnSpc>
            </a:pPr>
            <a:r>
              <a:rPr lang="en-IN" sz="2400" dirty="0">
                <a:solidFill>
                  <a:schemeClr val="tx2">
                    <a:lumMod val="75000"/>
                  </a:schemeClr>
                </a:solidFill>
              </a:rPr>
              <a:t> Indications</a:t>
            </a:r>
          </a:p>
          <a:p>
            <a:pPr>
              <a:lnSpc>
                <a:spcPct val="150000"/>
              </a:lnSpc>
            </a:pPr>
            <a:r>
              <a:rPr lang="en-IN" sz="2400" dirty="0">
                <a:solidFill>
                  <a:schemeClr val="tx2">
                    <a:lumMod val="75000"/>
                  </a:schemeClr>
                </a:solidFill>
              </a:rPr>
              <a:t> Contraindications</a:t>
            </a:r>
          </a:p>
          <a:p>
            <a:pPr>
              <a:lnSpc>
                <a:spcPct val="150000"/>
              </a:lnSpc>
            </a:pPr>
            <a:r>
              <a:rPr lang="en-IN" sz="2400" dirty="0">
                <a:solidFill>
                  <a:schemeClr val="tx2">
                    <a:lumMod val="75000"/>
                  </a:schemeClr>
                </a:solidFill>
              </a:rPr>
              <a:t> Precautions and limitations</a:t>
            </a:r>
          </a:p>
        </p:txBody>
      </p:sp>
    </p:spTree>
    <p:extLst>
      <p:ext uri="{BB962C8B-B14F-4D97-AF65-F5344CB8AC3E}">
        <p14:creationId xmlns:p14="http://schemas.microsoft.com/office/powerpoint/2010/main" val="385777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a:lnSpc>
                <a:spcPct val="150000"/>
              </a:lnSpc>
            </a:pPr>
            <a:r>
              <a:rPr lang="en-IN" sz="2400" b="1" dirty="0">
                <a:solidFill>
                  <a:schemeClr val="tx2">
                    <a:lumMod val="75000"/>
                  </a:schemeClr>
                </a:solidFill>
              </a:rPr>
              <a:t>SCREENING TEST:</a:t>
            </a:r>
          </a:p>
          <a:p>
            <a:pPr marL="0" indent="0">
              <a:lnSpc>
                <a:spcPct val="150000"/>
              </a:lnSpc>
              <a:buNone/>
            </a:pPr>
            <a:r>
              <a:rPr lang="en-IN" sz="2400" dirty="0">
                <a:solidFill>
                  <a:schemeClr val="tx2">
                    <a:lumMod val="75000"/>
                  </a:schemeClr>
                </a:solidFill>
              </a:rPr>
              <a:t>             A screen test is a method used to control muscle strength assessment, avoid unnecessary testing and avoid fatiguing and / or discouraging the patient.</a:t>
            </a:r>
          </a:p>
          <a:p>
            <a:pPr marL="0" indent="0">
              <a:lnSpc>
                <a:spcPct val="150000"/>
              </a:lnSpc>
              <a:buNone/>
            </a:pPr>
            <a:r>
              <a:rPr lang="en-IN" sz="2400" dirty="0">
                <a:solidFill>
                  <a:schemeClr val="tx2">
                    <a:lumMod val="75000"/>
                  </a:schemeClr>
                </a:solidFill>
              </a:rPr>
              <a:t>Observation of the patient before the examination will provide valuable clues. Do the following</a:t>
            </a:r>
          </a:p>
          <a:p>
            <a:pPr marL="457200" indent="-457200">
              <a:lnSpc>
                <a:spcPct val="150000"/>
              </a:lnSpc>
              <a:buAutoNum type="arabicPeriod"/>
            </a:pPr>
            <a:r>
              <a:rPr lang="en-IN" sz="2400" dirty="0">
                <a:solidFill>
                  <a:schemeClr val="tx2">
                    <a:lumMod val="75000"/>
                  </a:schemeClr>
                </a:solidFill>
              </a:rPr>
              <a:t>Observe the patient when he /she enters.</a:t>
            </a:r>
          </a:p>
          <a:p>
            <a:pPr marL="457200" indent="-457200">
              <a:lnSpc>
                <a:spcPct val="150000"/>
              </a:lnSpc>
              <a:buAutoNum type="arabicPeriod"/>
            </a:pPr>
            <a:r>
              <a:rPr lang="en-IN" sz="2400" dirty="0">
                <a:solidFill>
                  <a:schemeClr val="tx2">
                    <a:lumMod val="75000"/>
                  </a:schemeClr>
                </a:solidFill>
              </a:rPr>
              <a:t> Observe the patient to sit and rise from chair, walk on toes, then on heels. </a:t>
            </a:r>
          </a:p>
          <a:p>
            <a:pPr marL="457200" indent="-457200">
              <a:lnSpc>
                <a:spcPct val="150000"/>
              </a:lnSpc>
              <a:buAutoNum type="arabicPeriod"/>
            </a:pPr>
            <a:r>
              <a:rPr lang="en-IN" sz="2400" dirty="0">
                <a:solidFill>
                  <a:schemeClr val="tx2">
                    <a:lumMod val="75000"/>
                  </a:schemeClr>
                </a:solidFill>
              </a:rPr>
              <a:t> Ask patient to grip the hand .</a:t>
            </a:r>
          </a:p>
          <a:p>
            <a:pPr marL="0" indent="0">
              <a:lnSpc>
                <a:spcPct val="150000"/>
              </a:lnSpc>
              <a:buNone/>
            </a:pPr>
            <a:endParaRPr lang="en-IN" sz="2400" dirty="0">
              <a:solidFill>
                <a:schemeClr val="tx2">
                  <a:lumMod val="75000"/>
                </a:schemeClr>
              </a:solidFill>
            </a:endParaRPr>
          </a:p>
        </p:txBody>
      </p:sp>
    </p:spTree>
    <p:extLst>
      <p:ext uri="{BB962C8B-B14F-4D97-AF65-F5344CB8AC3E}">
        <p14:creationId xmlns:p14="http://schemas.microsoft.com/office/powerpoint/2010/main" val="57011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009531"/>
          </a:xfrm>
        </p:spPr>
        <p:txBody>
          <a:bodyPr>
            <a:normAutofit lnSpcReduction="10000"/>
          </a:bodyPr>
          <a:lstStyle/>
          <a:p>
            <a:pPr marL="0" indent="0">
              <a:lnSpc>
                <a:spcPct val="150000"/>
              </a:lnSpc>
              <a:buNone/>
            </a:pPr>
            <a:r>
              <a:rPr lang="en-IN" sz="2400" dirty="0">
                <a:solidFill>
                  <a:schemeClr val="tx2">
                    <a:lumMod val="75000"/>
                  </a:schemeClr>
                </a:solidFill>
              </a:rPr>
              <a:t>4.The previous assessment of the patient's active range of motion.</a:t>
            </a:r>
          </a:p>
          <a:p>
            <a:pPr marL="0" indent="0">
              <a:lnSpc>
                <a:spcPct val="150000"/>
              </a:lnSpc>
              <a:buNone/>
            </a:pPr>
            <a:r>
              <a:rPr lang="en-IN" sz="2400" dirty="0">
                <a:solidFill>
                  <a:schemeClr val="tx2">
                    <a:lumMod val="75000"/>
                  </a:schemeClr>
                </a:solidFill>
              </a:rPr>
              <a:t>5. Reading the patient's chart or previous muscle test result.</a:t>
            </a:r>
          </a:p>
          <a:p>
            <a:pPr marL="0" indent="0">
              <a:lnSpc>
                <a:spcPct val="150000"/>
              </a:lnSpc>
              <a:buNone/>
            </a:pPr>
            <a:r>
              <a:rPr lang="en-IN" sz="2400" dirty="0">
                <a:solidFill>
                  <a:schemeClr val="tx2">
                    <a:lumMod val="75000"/>
                  </a:schemeClr>
                </a:solidFill>
              </a:rPr>
              <a:t>6.  Observing the patient while performing functional activities. For example, shaking the patients hand may indicate the strength of grasp (finger flexors).</a:t>
            </a:r>
          </a:p>
          <a:p>
            <a:pPr marL="0" indent="0">
              <a:lnSpc>
                <a:spcPct val="150000"/>
              </a:lnSpc>
              <a:buNone/>
            </a:pPr>
            <a:r>
              <a:rPr lang="en-IN" sz="2400" dirty="0">
                <a:solidFill>
                  <a:schemeClr val="tx2">
                    <a:lumMod val="75000"/>
                  </a:schemeClr>
                </a:solidFill>
              </a:rPr>
              <a:t>7.  All muscle testing procedures must begin at a particular grade; this is usually grade “fair”. The patient is instructed to actively move the body part through full range of motion against gravity. Based upon the results of this initial test, the muscle test is either stopped or proceeds.</a:t>
            </a:r>
          </a:p>
        </p:txBody>
      </p:sp>
    </p:spTree>
    <p:extLst>
      <p:ext uri="{BB962C8B-B14F-4D97-AF65-F5344CB8AC3E}">
        <p14:creationId xmlns:p14="http://schemas.microsoft.com/office/powerpoint/2010/main" val="3284878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2BD97-04E4-493C-B3D1-136436020E7C}"/>
              </a:ext>
            </a:extLst>
          </p:cNvPr>
          <p:cNvSpPr>
            <a:spLocks noGrp="1"/>
          </p:cNvSpPr>
          <p:nvPr>
            <p:ph idx="1"/>
          </p:nvPr>
        </p:nvSpPr>
        <p:spPr>
          <a:xfrm>
            <a:off x="457200" y="332656"/>
            <a:ext cx="8229600" cy="5793507"/>
          </a:xfrm>
        </p:spPr>
        <p:txBody>
          <a:bodyPr>
            <a:normAutofit/>
          </a:bodyPr>
          <a:lstStyle/>
          <a:p>
            <a:pPr marL="0" indent="0">
              <a:buNone/>
            </a:pPr>
            <a:r>
              <a:rPr lang="en-US" sz="2400" dirty="0">
                <a:solidFill>
                  <a:schemeClr val="tx2">
                    <a:lumMod val="75000"/>
                  </a:schemeClr>
                </a:solidFill>
              </a:rPr>
              <a:t>PRINCIPLES OF MMT</a:t>
            </a:r>
          </a:p>
          <a:p>
            <a:r>
              <a:rPr lang="en-US" sz="2400" u="sng" dirty="0">
                <a:solidFill>
                  <a:schemeClr val="tx2">
                    <a:lumMod val="75000"/>
                  </a:schemeClr>
                </a:solidFill>
              </a:rPr>
              <a:t> POSITION</a:t>
            </a:r>
          </a:p>
          <a:p>
            <a:pPr marL="0" indent="0">
              <a:buNone/>
            </a:pPr>
            <a:r>
              <a:rPr lang="en-US" sz="2400" dirty="0">
                <a:solidFill>
                  <a:schemeClr val="tx2">
                    <a:lumMod val="75000"/>
                  </a:schemeClr>
                </a:solidFill>
              </a:rPr>
              <a:t>       PATIENT POSITION</a:t>
            </a:r>
          </a:p>
          <a:p>
            <a:pPr marL="457200" indent="-457200">
              <a:buAutoNum type="arabicPeriod"/>
            </a:pPr>
            <a:r>
              <a:rPr lang="en-US" sz="2400" dirty="0">
                <a:solidFill>
                  <a:schemeClr val="tx2">
                    <a:lumMod val="75000"/>
                  </a:schemeClr>
                </a:solidFill>
              </a:rPr>
              <a:t>It is important due to 2 aspects . First, the position of the body should permit function against gravity for all muscles in which gravity is a factor in grading. Second, the body should be placed in such a position that the parts not being tested will remain as stable as possible.</a:t>
            </a:r>
          </a:p>
          <a:p>
            <a:pPr marL="457200" indent="-457200">
              <a:buAutoNum type="arabicPeriod"/>
            </a:pPr>
            <a:r>
              <a:rPr lang="en-IN" sz="2600" dirty="0">
                <a:solidFill>
                  <a:schemeClr val="tx2">
                    <a:lumMod val="75000"/>
                  </a:schemeClr>
                </a:solidFill>
              </a:rPr>
              <a:t>Patient is positioned Against gravity.</a:t>
            </a:r>
          </a:p>
          <a:p>
            <a:pPr marL="0" indent="0">
              <a:buNone/>
            </a:pPr>
            <a:r>
              <a:rPr lang="en-IN" sz="2600" dirty="0">
                <a:solidFill>
                  <a:schemeClr val="tx2">
                    <a:lumMod val="75000"/>
                  </a:schemeClr>
                </a:solidFill>
              </a:rPr>
              <a:t>3.   Do not change patient position repeatedly.</a:t>
            </a:r>
          </a:p>
          <a:p>
            <a:pPr marL="0" indent="0">
              <a:buNone/>
            </a:pPr>
            <a:r>
              <a:rPr lang="en-IN" sz="2600" dirty="0">
                <a:solidFill>
                  <a:schemeClr val="tx2">
                    <a:lumMod val="75000"/>
                  </a:schemeClr>
                </a:solidFill>
              </a:rPr>
              <a:t>4.   The patient should be as free as possible from discomfort or pain for the duration of each test.</a:t>
            </a:r>
            <a:r>
              <a:rPr lang="en-US" sz="2600" dirty="0">
                <a:solidFill>
                  <a:schemeClr val="tx2">
                    <a:lumMod val="75000"/>
                  </a:schemeClr>
                </a:solidFill>
              </a:rPr>
              <a:t> </a:t>
            </a:r>
            <a:endParaRPr lang="en-IN" sz="2600" dirty="0">
              <a:solidFill>
                <a:schemeClr val="tx2">
                  <a:lumMod val="75000"/>
                </a:schemeClr>
              </a:solidFill>
            </a:endParaRPr>
          </a:p>
        </p:txBody>
      </p:sp>
    </p:spTree>
    <p:extLst>
      <p:ext uri="{BB962C8B-B14F-4D97-AF65-F5344CB8AC3E}">
        <p14:creationId xmlns:p14="http://schemas.microsoft.com/office/powerpoint/2010/main" val="162782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D41691-5892-4F36-9B0B-C343D9ABF107}"/>
              </a:ext>
            </a:extLst>
          </p:cNvPr>
          <p:cNvSpPr>
            <a:spLocks noGrp="1"/>
          </p:cNvSpPr>
          <p:nvPr>
            <p:ph idx="1"/>
          </p:nvPr>
        </p:nvSpPr>
        <p:spPr>
          <a:xfrm>
            <a:off x="457200" y="188640"/>
            <a:ext cx="8229600" cy="5937523"/>
          </a:xfrm>
        </p:spPr>
        <p:txBody>
          <a:bodyPr>
            <a:normAutofit/>
          </a:bodyPr>
          <a:lstStyle/>
          <a:p>
            <a:pPr marL="0" indent="0">
              <a:buNone/>
            </a:pPr>
            <a:r>
              <a:rPr lang="en-IN" sz="2400" b="1" dirty="0">
                <a:solidFill>
                  <a:schemeClr val="tx2">
                    <a:lumMod val="75000"/>
                  </a:schemeClr>
                </a:solidFill>
              </a:rPr>
              <a:t>      JOINT POSITION:</a:t>
            </a:r>
          </a:p>
          <a:p>
            <a:pPr marL="0" indent="0">
              <a:buNone/>
            </a:pPr>
            <a:r>
              <a:rPr lang="en-IN" sz="2400" dirty="0">
                <a:solidFill>
                  <a:schemeClr val="tx2">
                    <a:lumMod val="75000"/>
                  </a:schemeClr>
                </a:solidFill>
              </a:rPr>
              <a:t>The joint position is also changed depend upon their performance.</a:t>
            </a:r>
          </a:p>
          <a:p>
            <a:pPr marL="0" indent="0">
              <a:buNone/>
            </a:pPr>
            <a:r>
              <a:rPr lang="en-IN" sz="2400" dirty="0">
                <a:solidFill>
                  <a:schemeClr val="tx2">
                    <a:lumMod val="75000"/>
                  </a:schemeClr>
                </a:solidFill>
              </a:rPr>
              <a:t>1.Distal part of the joint is moved.</a:t>
            </a:r>
          </a:p>
          <a:p>
            <a:pPr marL="0" indent="0">
              <a:buNone/>
            </a:pPr>
            <a:r>
              <a:rPr lang="en-IN" sz="2400" dirty="0">
                <a:solidFill>
                  <a:schemeClr val="tx2">
                    <a:lumMod val="75000"/>
                  </a:schemeClr>
                </a:solidFill>
              </a:rPr>
              <a:t>2. Place the joint in Antigravity position- Grade 3</a:t>
            </a:r>
          </a:p>
          <a:p>
            <a:pPr marL="0" indent="0">
              <a:buNone/>
            </a:pPr>
            <a:endParaRPr lang="en-IN" sz="2400" dirty="0">
              <a:solidFill>
                <a:schemeClr val="tx2">
                  <a:lumMod val="75000"/>
                </a:schemeClr>
              </a:solidFill>
            </a:endParaRPr>
          </a:p>
        </p:txBody>
      </p:sp>
    </p:spTree>
    <p:extLst>
      <p:ext uri="{BB962C8B-B14F-4D97-AF65-F5344CB8AC3E}">
        <p14:creationId xmlns:p14="http://schemas.microsoft.com/office/powerpoint/2010/main" val="317812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2652F-3CA4-436A-A990-2798034FD6EF}"/>
              </a:ext>
            </a:extLst>
          </p:cNvPr>
          <p:cNvPicPr>
            <a:picLocks noChangeAspect="1"/>
          </p:cNvPicPr>
          <p:nvPr/>
        </p:nvPicPr>
        <p:blipFill>
          <a:blip r:embed="rId2"/>
          <a:stretch>
            <a:fillRect/>
          </a:stretch>
        </p:blipFill>
        <p:spPr>
          <a:xfrm>
            <a:off x="611560" y="260648"/>
            <a:ext cx="6984776" cy="2504345"/>
          </a:xfrm>
          <a:prstGeom prst="rect">
            <a:avLst/>
          </a:prstGeom>
        </p:spPr>
      </p:pic>
      <p:pic>
        <p:nvPicPr>
          <p:cNvPr id="3" name="Picture 2">
            <a:extLst>
              <a:ext uri="{FF2B5EF4-FFF2-40B4-BE49-F238E27FC236}">
                <a16:creationId xmlns:a16="http://schemas.microsoft.com/office/drawing/2014/main" id="{1F670590-5261-49BE-BC4D-3B790B880AD8}"/>
              </a:ext>
            </a:extLst>
          </p:cNvPr>
          <p:cNvPicPr>
            <a:picLocks noChangeAspect="1"/>
          </p:cNvPicPr>
          <p:nvPr/>
        </p:nvPicPr>
        <p:blipFill>
          <a:blip r:embed="rId3"/>
          <a:stretch>
            <a:fillRect/>
          </a:stretch>
        </p:blipFill>
        <p:spPr>
          <a:xfrm>
            <a:off x="601790" y="2924944"/>
            <a:ext cx="6994546" cy="2808312"/>
          </a:xfrm>
          <a:prstGeom prst="rect">
            <a:avLst/>
          </a:prstGeom>
        </p:spPr>
      </p:pic>
    </p:spTree>
    <p:extLst>
      <p:ext uri="{BB962C8B-B14F-4D97-AF65-F5344CB8AC3E}">
        <p14:creationId xmlns:p14="http://schemas.microsoft.com/office/powerpoint/2010/main" val="22462223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329FB1-70C7-44DF-BF1D-3017F341AC17}"/>
              </a:ext>
            </a:extLst>
          </p:cNvPr>
          <p:cNvSpPr>
            <a:spLocks noGrp="1"/>
          </p:cNvSpPr>
          <p:nvPr>
            <p:ph idx="1"/>
          </p:nvPr>
        </p:nvSpPr>
        <p:spPr>
          <a:xfrm>
            <a:off x="457200" y="260648"/>
            <a:ext cx="8229600" cy="5865515"/>
          </a:xfrm>
        </p:spPr>
        <p:txBody>
          <a:bodyPr>
            <a:normAutofit/>
          </a:bodyPr>
          <a:lstStyle/>
          <a:p>
            <a:pPr>
              <a:lnSpc>
                <a:spcPct val="150000"/>
              </a:lnSpc>
            </a:pPr>
            <a:r>
              <a:rPr lang="en-US" sz="2400" u="sng" dirty="0">
                <a:solidFill>
                  <a:schemeClr val="tx2">
                    <a:lumMod val="75000"/>
                  </a:schemeClr>
                </a:solidFill>
              </a:rPr>
              <a:t> FIXATION</a:t>
            </a:r>
          </a:p>
          <a:p>
            <a:pPr marL="457200" indent="-457200">
              <a:lnSpc>
                <a:spcPct val="150000"/>
              </a:lnSpc>
              <a:buAutoNum type="arabicPeriod"/>
            </a:pPr>
            <a:r>
              <a:rPr lang="en-US" sz="2400" dirty="0">
                <a:solidFill>
                  <a:schemeClr val="tx2">
                    <a:lumMod val="75000"/>
                  </a:schemeClr>
                </a:solidFill>
              </a:rPr>
              <a:t>This refers to firmness or stability of body or body part, which is necessary to ensure an accurate test. Stabilization( holding steady), support, counterpressure( equal and opposite pressure) are all included under fixation which implies firm holding.</a:t>
            </a:r>
          </a:p>
          <a:p>
            <a:pPr marL="457200" indent="-457200">
              <a:lnSpc>
                <a:spcPct val="150000"/>
              </a:lnSpc>
              <a:buAutoNum type="arabicPeriod"/>
            </a:pPr>
            <a:r>
              <a:rPr lang="en-US" sz="2400" dirty="0">
                <a:solidFill>
                  <a:schemeClr val="tx2">
                    <a:lumMod val="75000"/>
                  </a:schemeClr>
                </a:solidFill>
              </a:rPr>
              <a:t>Adequate fixation depends on firmness of examining table. In some cases body weight furnish fixation e.g. supine, prone, </a:t>
            </a:r>
            <a:r>
              <a:rPr lang="en-US" sz="2400" dirty="0" err="1">
                <a:solidFill>
                  <a:schemeClr val="tx2">
                    <a:lumMod val="75000"/>
                  </a:schemeClr>
                </a:solidFill>
              </a:rPr>
              <a:t>sidelying</a:t>
            </a:r>
            <a:r>
              <a:rPr lang="en-US" sz="2400" dirty="0">
                <a:solidFill>
                  <a:schemeClr val="tx2">
                    <a:lumMod val="75000"/>
                  </a:schemeClr>
                </a:solidFill>
              </a:rPr>
              <a:t>.</a:t>
            </a:r>
          </a:p>
          <a:p>
            <a:pPr marL="0" indent="0">
              <a:lnSpc>
                <a:spcPct val="150000"/>
              </a:lnSpc>
              <a:buNone/>
            </a:pPr>
            <a:r>
              <a:rPr lang="en-IN" sz="2400" dirty="0">
                <a:solidFill>
                  <a:schemeClr val="tx2">
                    <a:lumMod val="75000"/>
                  </a:schemeClr>
                </a:solidFill>
              </a:rPr>
              <a:t>3. In some cases, muscle furnish fixation. </a:t>
            </a:r>
            <a:r>
              <a:rPr lang="en-IN" sz="2400" dirty="0" err="1">
                <a:solidFill>
                  <a:schemeClr val="tx2">
                    <a:lumMod val="75000"/>
                  </a:schemeClr>
                </a:solidFill>
              </a:rPr>
              <a:t>Eg</a:t>
            </a:r>
            <a:r>
              <a:rPr lang="en-IN" sz="2400" dirty="0">
                <a:solidFill>
                  <a:schemeClr val="tx2">
                    <a:lumMod val="75000"/>
                  </a:schemeClr>
                </a:solidFill>
              </a:rPr>
              <a:t> the muscles that </a:t>
            </a:r>
          </a:p>
        </p:txBody>
      </p:sp>
    </p:spTree>
    <p:extLst>
      <p:ext uri="{BB962C8B-B14F-4D97-AF65-F5344CB8AC3E}">
        <p14:creationId xmlns:p14="http://schemas.microsoft.com/office/powerpoint/2010/main" val="3235701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2E760-ECA1-4D9B-9003-BD7D73E0C204}"/>
              </a:ext>
            </a:extLst>
          </p:cNvPr>
          <p:cNvSpPr>
            <a:spLocks noGrp="1"/>
          </p:cNvSpPr>
          <p:nvPr>
            <p:ph idx="1"/>
          </p:nvPr>
        </p:nvSpPr>
        <p:spPr>
          <a:xfrm>
            <a:off x="457200" y="260648"/>
            <a:ext cx="8229600" cy="5865515"/>
          </a:xfrm>
        </p:spPr>
        <p:txBody>
          <a:bodyPr>
            <a:normAutofit/>
          </a:bodyPr>
          <a:lstStyle/>
          <a:p>
            <a:pPr marL="0" indent="0">
              <a:lnSpc>
                <a:spcPct val="150000"/>
              </a:lnSpc>
              <a:buNone/>
            </a:pPr>
            <a:r>
              <a:rPr lang="en-US" sz="2400" dirty="0">
                <a:solidFill>
                  <a:schemeClr val="tx2">
                    <a:lumMod val="75000"/>
                  </a:schemeClr>
                </a:solidFill>
              </a:rPr>
              <a:t>Stabilize the scapula during arm movements and pelvis during leg movements. They do not directly enter into the test movement but they do stabilize the movable scapula or pelvis.</a:t>
            </a:r>
          </a:p>
          <a:p>
            <a:pPr>
              <a:lnSpc>
                <a:spcPct val="150000"/>
              </a:lnSpc>
            </a:pPr>
            <a:r>
              <a:rPr lang="en-IN" sz="2400" b="1" dirty="0">
                <a:solidFill>
                  <a:schemeClr val="tx2">
                    <a:lumMod val="75000"/>
                  </a:schemeClr>
                </a:solidFill>
              </a:rPr>
              <a:t>HAND PLACEMENT:</a:t>
            </a:r>
          </a:p>
          <a:p>
            <a:pPr marL="0" indent="0">
              <a:lnSpc>
                <a:spcPct val="150000"/>
              </a:lnSpc>
              <a:buNone/>
            </a:pPr>
            <a:r>
              <a:rPr lang="en-IN" sz="2400" b="1" dirty="0">
                <a:solidFill>
                  <a:schemeClr val="tx2">
                    <a:lumMod val="75000"/>
                  </a:schemeClr>
                </a:solidFill>
              </a:rPr>
              <a:t>  I. PROXIMAL HAND – </a:t>
            </a:r>
            <a:r>
              <a:rPr lang="en-IN" sz="2400" dirty="0">
                <a:solidFill>
                  <a:schemeClr val="tx2">
                    <a:lumMod val="75000"/>
                  </a:schemeClr>
                </a:solidFill>
              </a:rPr>
              <a:t>At Origin of muscle &amp; proximal joint giving stabilization.</a:t>
            </a:r>
          </a:p>
          <a:p>
            <a:pPr marL="0" indent="0">
              <a:lnSpc>
                <a:spcPct val="150000"/>
              </a:lnSpc>
              <a:buNone/>
            </a:pPr>
            <a:r>
              <a:rPr lang="en-IN" sz="2400" b="1" dirty="0">
                <a:solidFill>
                  <a:schemeClr val="tx2">
                    <a:lumMod val="75000"/>
                  </a:schemeClr>
                </a:solidFill>
              </a:rPr>
              <a:t>  II. DISTAL HAND – </a:t>
            </a:r>
            <a:r>
              <a:rPr lang="en-IN" sz="2400" dirty="0">
                <a:solidFill>
                  <a:schemeClr val="tx2">
                    <a:lumMod val="75000"/>
                  </a:schemeClr>
                </a:solidFill>
              </a:rPr>
              <a:t>Distally offering resistance </a:t>
            </a:r>
          </a:p>
        </p:txBody>
      </p:sp>
    </p:spTree>
    <p:extLst>
      <p:ext uri="{BB962C8B-B14F-4D97-AF65-F5344CB8AC3E}">
        <p14:creationId xmlns:p14="http://schemas.microsoft.com/office/powerpoint/2010/main" val="1920495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2424CB-6F20-405B-AE7D-1F562C347763}"/>
              </a:ext>
            </a:extLst>
          </p:cNvPr>
          <p:cNvPicPr>
            <a:picLocks noChangeAspect="1"/>
          </p:cNvPicPr>
          <p:nvPr/>
        </p:nvPicPr>
        <p:blipFill>
          <a:blip r:embed="rId2"/>
          <a:stretch>
            <a:fillRect/>
          </a:stretch>
        </p:blipFill>
        <p:spPr>
          <a:xfrm>
            <a:off x="507109" y="1484784"/>
            <a:ext cx="7665291" cy="3888432"/>
          </a:xfrm>
          <a:prstGeom prst="rect">
            <a:avLst/>
          </a:prstGeom>
        </p:spPr>
      </p:pic>
    </p:spTree>
    <p:extLst>
      <p:ext uri="{BB962C8B-B14F-4D97-AF65-F5344CB8AC3E}">
        <p14:creationId xmlns:p14="http://schemas.microsoft.com/office/powerpoint/2010/main" val="3624158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41435-6CC7-42E7-8076-E57676B7F5E3}"/>
              </a:ext>
            </a:extLst>
          </p:cNvPr>
          <p:cNvSpPr>
            <a:spLocks noGrp="1"/>
          </p:cNvSpPr>
          <p:nvPr>
            <p:ph idx="1"/>
          </p:nvPr>
        </p:nvSpPr>
        <p:spPr>
          <a:xfrm>
            <a:off x="457200" y="260648"/>
            <a:ext cx="8229600" cy="5865515"/>
          </a:xfrm>
        </p:spPr>
        <p:txBody>
          <a:bodyPr>
            <a:normAutofit/>
          </a:bodyPr>
          <a:lstStyle/>
          <a:p>
            <a:r>
              <a:rPr lang="en-US" sz="2400" u="sng" dirty="0">
                <a:solidFill>
                  <a:schemeClr val="tx2">
                    <a:lumMod val="75000"/>
                  </a:schemeClr>
                </a:solidFill>
              </a:rPr>
              <a:t> STRENGTH TESTING</a:t>
            </a:r>
          </a:p>
          <a:p>
            <a:pPr marL="457200" indent="-457200">
              <a:lnSpc>
                <a:spcPct val="150000"/>
              </a:lnSpc>
              <a:buAutoNum type="arabicPeriod"/>
            </a:pPr>
            <a:r>
              <a:rPr lang="en-US" sz="2400" dirty="0">
                <a:solidFill>
                  <a:schemeClr val="tx2">
                    <a:lumMod val="75000"/>
                  </a:schemeClr>
                </a:solidFill>
              </a:rPr>
              <a:t>In muscle testing, weakness must be distinguished from restriction of ROM. Frequently, a muscle cannot complete the normal ROM. It may be due to the muscle is too weak that  cannot complete the movement or it may be due to shortness of muscles. </a:t>
            </a:r>
          </a:p>
          <a:p>
            <a:pPr marL="457200" indent="-457200">
              <a:lnSpc>
                <a:spcPct val="150000"/>
              </a:lnSpc>
              <a:buAutoNum type="arabicPeriod"/>
            </a:pPr>
            <a:r>
              <a:rPr lang="en-US" sz="2400" dirty="0">
                <a:solidFill>
                  <a:schemeClr val="tx2">
                    <a:lumMod val="75000"/>
                  </a:schemeClr>
                </a:solidFill>
              </a:rPr>
              <a:t> The examiner should passively carry the part through the ROM to determine whether any restriction exists. </a:t>
            </a:r>
          </a:p>
          <a:p>
            <a:pPr marL="457200" indent="-457200">
              <a:lnSpc>
                <a:spcPct val="150000"/>
              </a:lnSpc>
              <a:buAutoNum type="arabicPeriod"/>
            </a:pPr>
            <a:r>
              <a:rPr lang="en-US" sz="2400" dirty="0">
                <a:solidFill>
                  <a:schemeClr val="tx2">
                    <a:lumMod val="75000"/>
                  </a:schemeClr>
                </a:solidFill>
              </a:rPr>
              <a:t> If no restriction is present, then failure to hold the test position may interpret weakness. </a:t>
            </a:r>
            <a:endParaRPr lang="en-IN" sz="2400" dirty="0">
              <a:solidFill>
                <a:schemeClr val="tx2">
                  <a:lumMod val="75000"/>
                </a:schemeClr>
              </a:solidFill>
            </a:endParaRPr>
          </a:p>
        </p:txBody>
      </p:sp>
    </p:spTree>
    <p:extLst>
      <p:ext uri="{BB962C8B-B14F-4D97-AF65-F5344CB8AC3E}">
        <p14:creationId xmlns:p14="http://schemas.microsoft.com/office/powerpoint/2010/main" val="186403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95D374-5ABA-40CE-A80D-B02C16C08FA8}"/>
              </a:ext>
            </a:extLst>
          </p:cNvPr>
          <p:cNvSpPr>
            <a:spLocks noGrp="1"/>
          </p:cNvSpPr>
          <p:nvPr>
            <p:ph idx="1"/>
          </p:nvPr>
        </p:nvSpPr>
        <p:spPr>
          <a:xfrm>
            <a:off x="457200" y="260648"/>
            <a:ext cx="8229600" cy="5865515"/>
          </a:xfrm>
        </p:spPr>
        <p:txBody>
          <a:bodyPr>
            <a:normAutofit lnSpcReduction="10000"/>
          </a:bodyPr>
          <a:lstStyle/>
          <a:p>
            <a:pPr>
              <a:lnSpc>
                <a:spcPct val="150000"/>
              </a:lnSpc>
            </a:pPr>
            <a:r>
              <a:rPr lang="en-US" sz="2400" u="sng" dirty="0">
                <a:solidFill>
                  <a:schemeClr val="tx2">
                    <a:lumMod val="75000"/>
                  </a:schemeClr>
                </a:solidFill>
              </a:rPr>
              <a:t> TEST POSITION</a:t>
            </a:r>
          </a:p>
          <a:p>
            <a:pPr marL="457200" indent="-457200">
              <a:lnSpc>
                <a:spcPct val="150000"/>
              </a:lnSpc>
              <a:buAutoNum type="arabicPeriod"/>
            </a:pPr>
            <a:r>
              <a:rPr lang="en-US" sz="2400" dirty="0">
                <a:solidFill>
                  <a:schemeClr val="tx2">
                    <a:lumMod val="75000"/>
                  </a:schemeClr>
                </a:solidFill>
              </a:rPr>
              <a:t>It is the position in which the part is placed by the examiner and held(if possible) by the patient. </a:t>
            </a:r>
          </a:p>
          <a:p>
            <a:pPr marL="457200" indent="-457200">
              <a:lnSpc>
                <a:spcPct val="150000"/>
              </a:lnSpc>
              <a:buAutoNum type="arabicPeriod"/>
            </a:pPr>
            <a:r>
              <a:rPr lang="en-US" sz="2400" dirty="0">
                <a:solidFill>
                  <a:schemeClr val="tx2">
                    <a:lumMod val="75000"/>
                  </a:schemeClr>
                </a:solidFill>
              </a:rPr>
              <a:t> The optimal position is at the completion of range for one-joint muscles and for to or multijoin muscle is at the midrange of overall length. </a:t>
            </a:r>
          </a:p>
          <a:p>
            <a:pPr marL="457200" indent="-457200">
              <a:lnSpc>
                <a:spcPct val="150000"/>
              </a:lnSpc>
              <a:buAutoNum type="arabicPeriod"/>
            </a:pPr>
            <a:r>
              <a:rPr lang="en-US" sz="2400" dirty="0">
                <a:solidFill>
                  <a:schemeClr val="tx2">
                    <a:lumMod val="75000"/>
                  </a:schemeClr>
                </a:solidFill>
              </a:rPr>
              <a:t> As the effort is made to hold the test position, the ability or inability to hold the position against gravity is at once established. </a:t>
            </a:r>
          </a:p>
          <a:p>
            <a:pPr marL="457200" indent="-457200">
              <a:lnSpc>
                <a:spcPct val="150000"/>
              </a:lnSpc>
              <a:buAutoNum type="arabicPeriod"/>
            </a:pPr>
            <a:r>
              <a:rPr lang="en-US" sz="2400" dirty="0">
                <a:solidFill>
                  <a:schemeClr val="tx2">
                    <a:lumMod val="75000"/>
                  </a:schemeClr>
                </a:solidFill>
              </a:rPr>
              <a:t> If it fails to hold, the examiner check for below the grade. </a:t>
            </a:r>
          </a:p>
          <a:p>
            <a:pPr marL="0" indent="0">
              <a:lnSpc>
                <a:spcPct val="150000"/>
              </a:lnSpc>
              <a:buNone/>
            </a:pPr>
            <a:endParaRPr lang="en-US" sz="2400" dirty="0">
              <a:solidFill>
                <a:schemeClr val="tx2">
                  <a:lumMod val="75000"/>
                </a:schemeClr>
              </a:solidFill>
            </a:endParaRPr>
          </a:p>
          <a:p>
            <a:pPr marL="0" indent="0">
              <a:buNone/>
            </a:pPr>
            <a:endParaRPr lang="en-IN" sz="2400" dirty="0">
              <a:solidFill>
                <a:schemeClr val="tx2">
                  <a:lumMod val="75000"/>
                </a:schemeClr>
              </a:solidFill>
            </a:endParaRPr>
          </a:p>
        </p:txBody>
      </p:sp>
    </p:spTree>
    <p:extLst>
      <p:ext uri="{BB962C8B-B14F-4D97-AF65-F5344CB8AC3E}">
        <p14:creationId xmlns:p14="http://schemas.microsoft.com/office/powerpoint/2010/main" val="382688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IN" sz="2000" dirty="0">
                <a:solidFill>
                  <a:schemeClr val="tx2">
                    <a:lumMod val="75000"/>
                  </a:schemeClr>
                </a:solidFill>
              </a:rPr>
              <a:t> INTRODUCTION</a:t>
            </a:r>
          </a:p>
          <a:p>
            <a:pPr marL="0" indent="0">
              <a:lnSpc>
                <a:spcPct val="150000"/>
              </a:lnSpc>
              <a:buNone/>
            </a:pPr>
            <a:r>
              <a:rPr lang="en-IN" sz="2000" dirty="0">
                <a:solidFill>
                  <a:schemeClr val="tx2">
                    <a:lumMod val="75000"/>
                  </a:schemeClr>
                </a:solidFill>
              </a:rPr>
              <a:t> </a:t>
            </a:r>
            <a:r>
              <a:rPr lang="en-IN" sz="2400" dirty="0">
                <a:solidFill>
                  <a:schemeClr val="tx2">
                    <a:lumMod val="75000"/>
                  </a:schemeClr>
                </a:solidFill>
              </a:rPr>
              <a:t>1.Muscle testing is an integral part of physical examination . It provides information that is useful in differential diagnosis, prognosis and treatment of neuromuscular and musculoskeletal disorders. </a:t>
            </a:r>
          </a:p>
          <a:p>
            <a:pPr marL="0" indent="0">
              <a:lnSpc>
                <a:spcPct val="150000"/>
              </a:lnSpc>
              <a:buNone/>
            </a:pPr>
            <a:r>
              <a:rPr lang="en-IN" sz="2400" dirty="0">
                <a:solidFill>
                  <a:schemeClr val="tx2">
                    <a:lumMod val="75000"/>
                  </a:schemeClr>
                </a:solidFill>
              </a:rPr>
              <a:t>2. MMT is used to determine the capability of muscles or muscle groups to function in movement and their ability to provide stability and support. </a:t>
            </a:r>
          </a:p>
          <a:p>
            <a:pPr marL="0" indent="0">
              <a:lnSpc>
                <a:spcPct val="150000"/>
              </a:lnSpc>
              <a:buNone/>
            </a:pPr>
            <a:r>
              <a:rPr lang="en-IN" sz="2400" dirty="0">
                <a:solidFill>
                  <a:schemeClr val="tx2">
                    <a:lumMod val="75000"/>
                  </a:schemeClr>
                </a:solidFill>
              </a:rPr>
              <a:t>3. Manual muscle testing is used to determine the extent and</a:t>
            </a:r>
          </a:p>
        </p:txBody>
      </p:sp>
    </p:spTree>
    <p:extLst>
      <p:ext uri="{BB962C8B-B14F-4D97-AF65-F5344CB8AC3E}">
        <p14:creationId xmlns:p14="http://schemas.microsoft.com/office/powerpoint/2010/main" val="247890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BF09B7-B0E2-4A97-81D6-9684D90E9DDC}"/>
              </a:ext>
            </a:extLst>
          </p:cNvPr>
          <p:cNvSpPr>
            <a:spLocks noGrp="1"/>
          </p:cNvSpPr>
          <p:nvPr>
            <p:ph idx="1"/>
          </p:nvPr>
        </p:nvSpPr>
        <p:spPr>
          <a:xfrm>
            <a:off x="457200" y="332656"/>
            <a:ext cx="8229600" cy="5793507"/>
          </a:xfrm>
        </p:spPr>
        <p:txBody>
          <a:bodyPr>
            <a:normAutofit/>
          </a:bodyPr>
          <a:lstStyle/>
          <a:p>
            <a:pPr>
              <a:lnSpc>
                <a:spcPct val="150000"/>
              </a:lnSpc>
            </a:pPr>
            <a:r>
              <a:rPr lang="en-US" sz="2400" dirty="0">
                <a:solidFill>
                  <a:schemeClr val="tx2">
                    <a:lumMod val="75000"/>
                  </a:schemeClr>
                </a:solidFill>
              </a:rPr>
              <a:t> </a:t>
            </a:r>
            <a:r>
              <a:rPr lang="en-US" sz="2400" u="sng" dirty="0">
                <a:solidFill>
                  <a:schemeClr val="tx2">
                    <a:lumMod val="75000"/>
                  </a:schemeClr>
                </a:solidFill>
              </a:rPr>
              <a:t>TEST MOVEMENT</a:t>
            </a:r>
          </a:p>
          <a:p>
            <a:pPr marL="457200" indent="-457200">
              <a:lnSpc>
                <a:spcPct val="150000"/>
              </a:lnSpc>
              <a:buAutoNum type="arabicPeriod"/>
            </a:pPr>
            <a:r>
              <a:rPr lang="en-US" sz="2400" dirty="0">
                <a:solidFill>
                  <a:schemeClr val="tx2">
                    <a:lumMod val="75000"/>
                  </a:schemeClr>
                </a:solidFill>
              </a:rPr>
              <a:t>It is a movement of the part in a specified direction and through a specific arc of motion. </a:t>
            </a:r>
          </a:p>
          <a:p>
            <a:pPr marL="457200" indent="-457200">
              <a:lnSpc>
                <a:spcPct val="150000"/>
              </a:lnSpc>
              <a:buAutoNum type="arabicPeriod"/>
            </a:pPr>
            <a:r>
              <a:rPr lang="en-US" sz="2400" dirty="0">
                <a:solidFill>
                  <a:schemeClr val="tx2">
                    <a:lumMod val="75000"/>
                  </a:schemeClr>
                </a:solidFill>
              </a:rPr>
              <a:t> Test movement is used when testing the lateral flexors, upper abdominals, back extensors, quadratus lumborum, serratus anterior, gastrocnemius. </a:t>
            </a:r>
          </a:p>
          <a:p>
            <a:pPr marL="457200" indent="-457200">
              <a:lnSpc>
                <a:spcPct val="150000"/>
              </a:lnSpc>
              <a:buAutoNum type="arabicPeriod"/>
            </a:pPr>
            <a:r>
              <a:rPr lang="en-US" sz="2400" dirty="0">
                <a:solidFill>
                  <a:schemeClr val="tx2">
                    <a:lumMod val="75000"/>
                  </a:schemeClr>
                </a:solidFill>
              </a:rPr>
              <a:t> It is difficult for patient to assume exact position through verbal command. For accuracy, examiner should place the part precisely in desired position.</a:t>
            </a:r>
            <a:endParaRPr lang="en-IN" sz="2400" dirty="0">
              <a:solidFill>
                <a:schemeClr val="tx2">
                  <a:lumMod val="75000"/>
                </a:schemeClr>
              </a:solidFill>
            </a:endParaRPr>
          </a:p>
        </p:txBody>
      </p:sp>
    </p:spTree>
    <p:extLst>
      <p:ext uri="{BB962C8B-B14F-4D97-AF65-F5344CB8AC3E}">
        <p14:creationId xmlns:p14="http://schemas.microsoft.com/office/powerpoint/2010/main" val="17749200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299FDB-11CD-4F98-AB1C-1BBE1881CAB5}"/>
              </a:ext>
            </a:extLst>
          </p:cNvPr>
          <p:cNvSpPr>
            <a:spLocks noGrp="1"/>
          </p:cNvSpPr>
          <p:nvPr>
            <p:ph idx="1"/>
          </p:nvPr>
        </p:nvSpPr>
        <p:spPr>
          <a:xfrm>
            <a:off x="457200" y="332656"/>
            <a:ext cx="8229600" cy="5793507"/>
          </a:xfrm>
        </p:spPr>
        <p:txBody>
          <a:bodyPr>
            <a:normAutofit/>
          </a:bodyPr>
          <a:lstStyle/>
          <a:p>
            <a:r>
              <a:rPr lang="en-US" sz="2400" u="sng" dirty="0">
                <a:solidFill>
                  <a:schemeClr val="tx2">
                    <a:lumMod val="75000"/>
                  </a:schemeClr>
                </a:solidFill>
              </a:rPr>
              <a:t> PRESSURE AND RESISTANCE </a:t>
            </a:r>
          </a:p>
          <a:p>
            <a:pPr marL="457200" indent="-457200">
              <a:buAutoNum type="arabicPeriod"/>
            </a:pPr>
            <a:r>
              <a:rPr lang="en-US" sz="2400" dirty="0">
                <a:solidFill>
                  <a:schemeClr val="tx2">
                    <a:lumMod val="75000"/>
                  </a:schemeClr>
                </a:solidFill>
              </a:rPr>
              <a:t>Pressure= external force that is applied by examiner to determine the strength. </a:t>
            </a:r>
          </a:p>
          <a:p>
            <a:pPr marL="457200" indent="-457200">
              <a:buAutoNum type="arabicPeriod"/>
            </a:pPr>
            <a:r>
              <a:rPr lang="en-US" sz="2400" dirty="0">
                <a:solidFill>
                  <a:schemeClr val="tx2">
                    <a:lumMod val="75000"/>
                  </a:schemeClr>
                </a:solidFill>
              </a:rPr>
              <a:t> The placement, direction and amount of pressure are important factors. </a:t>
            </a:r>
          </a:p>
          <a:p>
            <a:pPr marL="457200" indent="-457200">
              <a:buAutoNum type="arabicPeriod"/>
            </a:pPr>
            <a:r>
              <a:rPr lang="en-US" sz="2400" dirty="0">
                <a:solidFill>
                  <a:schemeClr val="tx2">
                    <a:lumMod val="75000"/>
                  </a:schemeClr>
                </a:solidFill>
              </a:rPr>
              <a:t> Pressure is specified as ‘against or in the direction of’. </a:t>
            </a:r>
          </a:p>
          <a:p>
            <a:pPr marL="0" indent="0">
              <a:buNone/>
            </a:pPr>
            <a:r>
              <a:rPr lang="en-US" sz="2400" dirty="0">
                <a:solidFill>
                  <a:schemeClr val="tx2">
                    <a:lumMod val="75000"/>
                  </a:schemeClr>
                </a:solidFill>
              </a:rPr>
              <a:t>Against refers to position of examiners hand in relation to patient; in direction of describes the direction of force applied  directly opposite the line of pull of muscle.</a:t>
            </a:r>
          </a:p>
          <a:p>
            <a:pPr marL="0" indent="0">
              <a:buNone/>
            </a:pPr>
            <a:r>
              <a:rPr lang="en-US" sz="2400" dirty="0">
                <a:solidFill>
                  <a:schemeClr val="tx2">
                    <a:lumMod val="75000"/>
                  </a:schemeClr>
                </a:solidFill>
              </a:rPr>
              <a:t>4. The place at which the pressure is applied depends on muscle insertions. Pressure is applied at the distal part. </a:t>
            </a:r>
          </a:p>
          <a:p>
            <a:pPr marL="0" indent="0">
              <a:buNone/>
            </a:pPr>
            <a:r>
              <a:rPr lang="en-US" sz="2400" dirty="0">
                <a:solidFill>
                  <a:schemeClr val="tx2">
                    <a:lumMod val="75000"/>
                  </a:schemeClr>
                </a:solidFill>
              </a:rPr>
              <a:t> 5. Long ever should be used as it gives mechanical advantage and allows more sensitive grading.  </a:t>
            </a:r>
          </a:p>
          <a:p>
            <a:pPr marL="0" indent="0">
              <a:buNone/>
            </a:pPr>
            <a:endParaRPr lang="en-IN" sz="2400" dirty="0">
              <a:solidFill>
                <a:schemeClr val="tx2">
                  <a:lumMod val="75000"/>
                </a:schemeClr>
              </a:solidFill>
            </a:endParaRPr>
          </a:p>
        </p:txBody>
      </p:sp>
    </p:spTree>
    <p:extLst>
      <p:ext uri="{BB962C8B-B14F-4D97-AF65-F5344CB8AC3E}">
        <p14:creationId xmlns:p14="http://schemas.microsoft.com/office/powerpoint/2010/main" val="3212809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8A91A7-E065-4AD6-9D87-264E61C27215}"/>
              </a:ext>
            </a:extLst>
          </p:cNvPr>
          <p:cNvSpPr>
            <a:spLocks noGrp="1"/>
          </p:cNvSpPr>
          <p:nvPr>
            <p:ph idx="1"/>
          </p:nvPr>
        </p:nvSpPr>
        <p:spPr>
          <a:xfrm>
            <a:off x="457200" y="260648"/>
            <a:ext cx="8229600" cy="5865515"/>
          </a:xfrm>
        </p:spPr>
        <p:txBody>
          <a:bodyPr>
            <a:normAutofit/>
          </a:bodyPr>
          <a:lstStyle/>
          <a:p>
            <a:pPr marL="0" indent="0">
              <a:buNone/>
            </a:pPr>
            <a:r>
              <a:rPr lang="en-US" sz="2400" dirty="0">
                <a:solidFill>
                  <a:schemeClr val="tx2">
                    <a:lumMod val="75000"/>
                  </a:schemeClr>
                </a:solidFill>
              </a:rPr>
              <a:t>6. When hip abductors are tested, use long lever</a:t>
            </a:r>
            <a:r>
              <a:rPr lang="en-IN" sz="2400" dirty="0">
                <a:solidFill>
                  <a:schemeClr val="tx2">
                    <a:lumMod val="75000"/>
                  </a:schemeClr>
                </a:solidFill>
              </a:rPr>
              <a:t> and hip adductors, use short lever to avoid strain on anteromedial area. </a:t>
            </a:r>
          </a:p>
          <a:p>
            <a:pPr marL="0" indent="0">
              <a:buNone/>
            </a:pPr>
            <a:r>
              <a:rPr lang="en-IN" sz="2400" dirty="0">
                <a:solidFill>
                  <a:schemeClr val="tx2">
                    <a:lumMod val="75000"/>
                  </a:schemeClr>
                </a:solidFill>
              </a:rPr>
              <a:t>        POINTS TO REMEMBER</a:t>
            </a:r>
          </a:p>
          <a:p>
            <a:pPr>
              <a:lnSpc>
                <a:spcPct val="150000"/>
              </a:lnSpc>
            </a:pPr>
            <a:r>
              <a:rPr lang="en-IN" sz="2400" dirty="0">
                <a:solidFill>
                  <a:schemeClr val="tx2">
                    <a:lumMod val="75000"/>
                  </a:schemeClr>
                </a:solidFill>
              </a:rPr>
              <a:t> Pressure must be applied gradually</a:t>
            </a:r>
          </a:p>
          <a:p>
            <a:pPr>
              <a:lnSpc>
                <a:spcPct val="150000"/>
              </a:lnSpc>
            </a:pPr>
            <a:r>
              <a:rPr lang="en-IN" sz="2400" dirty="0">
                <a:solidFill>
                  <a:schemeClr val="tx2">
                    <a:lumMod val="75000"/>
                  </a:schemeClr>
                </a:solidFill>
              </a:rPr>
              <a:t>Resistance is applied slowly &amp; gradually.</a:t>
            </a:r>
          </a:p>
          <a:p>
            <a:pPr>
              <a:lnSpc>
                <a:spcPct val="150000"/>
              </a:lnSpc>
            </a:pPr>
            <a:r>
              <a:rPr lang="en-IN" sz="2400" dirty="0">
                <a:solidFill>
                  <a:schemeClr val="tx2">
                    <a:lumMod val="75000"/>
                  </a:schemeClr>
                </a:solidFill>
              </a:rPr>
              <a:t>Increasing or decreasing manual resistance.</a:t>
            </a:r>
          </a:p>
          <a:p>
            <a:pPr>
              <a:lnSpc>
                <a:spcPct val="150000"/>
              </a:lnSpc>
            </a:pPr>
            <a:r>
              <a:rPr lang="en-IN" sz="2400" dirty="0">
                <a:solidFill>
                  <a:schemeClr val="tx2">
                    <a:lumMod val="75000"/>
                  </a:schemeClr>
                </a:solidFill>
              </a:rPr>
              <a:t>Apply presence opposite to the line of pull (Grade 4,5)</a:t>
            </a:r>
          </a:p>
          <a:p>
            <a:pPr>
              <a:lnSpc>
                <a:spcPct val="150000"/>
              </a:lnSpc>
            </a:pPr>
            <a:r>
              <a:rPr lang="en-IN" sz="2400" dirty="0">
                <a:solidFill>
                  <a:schemeClr val="tx2">
                    <a:lumMod val="75000"/>
                  </a:schemeClr>
                </a:solidFill>
              </a:rPr>
              <a:t>Apply force distally.</a:t>
            </a:r>
          </a:p>
          <a:p>
            <a:pPr>
              <a:lnSpc>
                <a:spcPct val="150000"/>
              </a:lnSpc>
            </a:pPr>
            <a:r>
              <a:rPr lang="en-IN" sz="2400" dirty="0">
                <a:solidFill>
                  <a:schemeClr val="tx2">
                    <a:lumMod val="75000"/>
                  </a:schemeClr>
                </a:solidFill>
              </a:rPr>
              <a:t>Use long lever to applied resistance whenever it possible</a:t>
            </a:r>
            <a:endParaRPr lang="en-US" sz="2400" dirty="0">
              <a:solidFill>
                <a:schemeClr val="tx2">
                  <a:lumMod val="75000"/>
                </a:schemeClr>
              </a:solidFill>
            </a:endParaRPr>
          </a:p>
        </p:txBody>
      </p:sp>
    </p:spTree>
    <p:extLst>
      <p:ext uri="{BB962C8B-B14F-4D97-AF65-F5344CB8AC3E}">
        <p14:creationId xmlns:p14="http://schemas.microsoft.com/office/powerpoint/2010/main" val="1531578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617FB4-33C8-4621-9221-2DEB17F68B24}"/>
              </a:ext>
            </a:extLst>
          </p:cNvPr>
          <p:cNvSpPr>
            <a:spLocks noGrp="1"/>
          </p:cNvSpPr>
          <p:nvPr>
            <p:ph idx="1"/>
          </p:nvPr>
        </p:nvSpPr>
        <p:spPr>
          <a:xfrm>
            <a:off x="457200" y="260648"/>
            <a:ext cx="8229600" cy="5865515"/>
          </a:xfrm>
        </p:spPr>
        <p:txBody>
          <a:bodyPr>
            <a:normAutofit/>
          </a:bodyPr>
          <a:lstStyle/>
          <a:p>
            <a:r>
              <a:rPr lang="en-IN" sz="2400" b="1" u="sng" dirty="0">
                <a:solidFill>
                  <a:schemeClr val="tx2">
                    <a:lumMod val="75000"/>
                  </a:schemeClr>
                </a:solidFill>
              </a:rPr>
              <a:t>DEMONSTRATION:</a:t>
            </a:r>
          </a:p>
          <a:p>
            <a:pPr marL="0" indent="0">
              <a:lnSpc>
                <a:spcPct val="150000"/>
              </a:lnSpc>
              <a:buNone/>
            </a:pPr>
            <a:r>
              <a:rPr lang="en-IN" dirty="0"/>
              <a:t>    </a:t>
            </a:r>
            <a:r>
              <a:rPr lang="en-IN" sz="2400" dirty="0">
                <a:solidFill>
                  <a:schemeClr val="tx2">
                    <a:lumMod val="75000"/>
                  </a:schemeClr>
                </a:solidFill>
              </a:rPr>
              <a:t>Demonstrate the desired movement.</a:t>
            </a:r>
          </a:p>
          <a:p>
            <a:pPr marL="0" indent="0">
              <a:lnSpc>
                <a:spcPct val="150000"/>
              </a:lnSpc>
              <a:buNone/>
            </a:pPr>
            <a:r>
              <a:rPr lang="en-IN" sz="2400" dirty="0">
                <a:solidFill>
                  <a:schemeClr val="tx2">
                    <a:lumMod val="75000"/>
                  </a:schemeClr>
                </a:solidFill>
              </a:rPr>
              <a:t>    Therapist demonstrate the application of movement or performance to the patient.</a:t>
            </a:r>
          </a:p>
          <a:p>
            <a:r>
              <a:rPr lang="en-IN" sz="2600" b="1" u="sng" dirty="0">
                <a:solidFill>
                  <a:schemeClr val="tx2">
                    <a:lumMod val="75000"/>
                  </a:schemeClr>
                </a:solidFill>
              </a:rPr>
              <a:t>CHECKING NORMAL STRENGTH:</a:t>
            </a:r>
          </a:p>
          <a:p>
            <a:pPr marL="0" indent="0">
              <a:buNone/>
            </a:pPr>
            <a:r>
              <a:rPr lang="en-IN" sz="2600" dirty="0">
                <a:solidFill>
                  <a:schemeClr val="tx2">
                    <a:lumMod val="75000"/>
                  </a:schemeClr>
                </a:solidFill>
              </a:rPr>
              <a:t>  Therapist to check the strength of the muscle normal side first.</a:t>
            </a:r>
          </a:p>
          <a:p>
            <a:r>
              <a:rPr lang="en-IN" sz="2600" b="1" dirty="0">
                <a:solidFill>
                  <a:schemeClr val="tx2">
                    <a:lumMod val="75000"/>
                  </a:schemeClr>
                </a:solidFill>
              </a:rPr>
              <a:t> </a:t>
            </a:r>
            <a:r>
              <a:rPr lang="en-IN" sz="2600" b="1" u="sng" dirty="0">
                <a:solidFill>
                  <a:schemeClr val="tx2">
                    <a:lumMod val="75000"/>
                  </a:schemeClr>
                </a:solidFill>
              </a:rPr>
              <a:t>OBJECTIVITY:</a:t>
            </a:r>
          </a:p>
          <a:p>
            <a:pPr marL="0" indent="0">
              <a:buNone/>
            </a:pPr>
            <a:r>
              <a:rPr lang="en-IN" sz="2600" dirty="0">
                <a:solidFill>
                  <a:schemeClr val="tx2">
                    <a:lumMod val="75000"/>
                  </a:schemeClr>
                </a:solidFill>
              </a:rPr>
              <a:t>     Therapist ability to palpate and observe the tendon or muscle response in  very weak muscles.</a:t>
            </a:r>
            <a:endParaRPr lang="en-IN" sz="2600" b="1" dirty="0">
              <a:solidFill>
                <a:schemeClr val="tx2">
                  <a:lumMod val="75000"/>
                </a:schemeClr>
              </a:solidFill>
            </a:endParaRPr>
          </a:p>
        </p:txBody>
      </p:sp>
    </p:spTree>
    <p:extLst>
      <p:ext uri="{BB962C8B-B14F-4D97-AF65-F5344CB8AC3E}">
        <p14:creationId xmlns:p14="http://schemas.microsoft.com/office/powerpoint/2010/main" val="424850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a:lnSpc>
                <a:spcPct val="150000"/>
              </a:lnSpc>
            </a:pPr>
            <a:r>
              <a:rPr lang="en-IN" sz="2400" u="sng" dirty="0">
                <a:solidFill>
                  <a:schemeClr val="tx2">
                    <a:lumMod val="75000"/>
                  </a:schemeClr>
                </a:solidFill>
              </a:rPr>
              <a:t> SUBSTITUTION</a:t>
            </a:r>
          </a:p>
          <a:p>
            <a:pPr marL="457200" indent="-457200">
              <a:lnSpc>
                <a:spcPct val="150000"/>
              </a:lnSpc>
              <a:buAutoNum type="arabicPeriod"/>
            </a:pPr>
            <a:r>
              <a:rPr lang="en-IN" sz="2400" dirty="0">
                <a:solidFill>
                  <a:schemeClr val="tx2">
                    <a:lumMod val="75000"/>
                  </a:schemeClr>
                </a:solidFill>
              </a:rPr>
              <a:t>Substitution results from one or more muscles attempting to compensate for the lack of strength in another muscle or group of muscle. </a:t>
            </a:r>
          </a:p>
          <a:p>
            <a:pPr marL="457200" indent="-457200">
              <a:lnSpc>
                <a:spcPct val="150000"/>
              </a:lnSpc>
              <a:buAutoNum type="arabicPeriod"/>
            </a:pPr>
            <a:r>
              <a:rPr lang="en-IN" sz="2400" dirty="0">
                <a:solidFill>
                  <a:schemeClr val="tx2">
                    <a:lumMod val="75000"/>
                  </a:schemeClr>
                </a:solidFill>
              </a:rPr>
              <a:t> Muscles that normally act together in movements may act in substitution. These includes fixation muscles, agonists, antagonists.</a:t>
            </a:r>
          </a:p>
          <a:p>
            <a:pPr marL="457200" indent="-457200">
              <a:lnSpc>
                <a:spcPct val="150000"/>
              </a:lnSpc>
              <a:buAutoNum type="arabicPeriod"/>
            </a:pPr>
            <a:r>
              <a:rPr lang="en-IN" sz="2400" dirty="0">
                <a:solidFill>
                  <a:schemeClr val="tx2">
                    <a:lumMod val="75000"/>
                  </a:schemeClr>
                </a:solidFill>
              </a:rPr>
              <a:t> Substitution by </a:t>
            </a:r>
            <a:r>
              <a:rPr lang="en-IN" sz="2400" b="1" u="sng" dirty="0">
                <a:solidFill>
                  <a:schemeClr val="tx2">
                    <a:lumMod val="75000"/>
                  </a:schemeClr>
                </a:solidFill>
              </a:rPr>
              <a:t>fixation muscles </a:t>
            </a:r>
            <a:r>
              <a:rPr lang="en-IN" sz="2400" dirty="0">
                <a:solidFill>
                  <a:schemeClr val="tx2">
                    <a:lumMod val="75000"/>
                  </a:schemeClr>
                </a:solidFill>
              </a:rPr>
              <a:t>occurs specifically in relation to the movements of shoulder joint and hip joint.  </a:t>
            </a:r>
          </a:p>
          <a:p>
            <a:pPr marL="0" indent="0">
              <a:lnSpc>
                <a:spcPct val="150000"/>
              </a:lnSpc>
              <a:buNone/>
            </a:pPr>
            <a:endParaRPr lang="en-IN" sz="2400" dirty="0">
              <a:solidFill>
                <a:schemeClr val="tx2">
                  <a:lumMod val="75000"/>
                </a:schemeClr>
              </a:solidFill>
            </a:endParaRPr>
          </a:p>
        </p:txBody>
      </p:sp>
    </p:spTree>
    <p:extLst>
      <p:ext uri="{BB962C8B-B14F-4D97-AF65-F5344CB8AC3E}">
        <p14:creationId xmlns:p14="http://schemas.microsoft.com/office/powerpoint/2010/main" val="120873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nSpc>
                <a:spcPct val="150000"/>
              </a:lnSpc>
              <a:buNone/>
            </a:pPr>
            <a:r>
              <a:rPr lang="en-IN" sz="2400" dirty="0">
                <a:solidFill>
                  <a:schemeClr val="tx2">
                    <a:lumMod val="75000"/>
                  </a:schemeClr>
                </a:solidFill>
              </a:rPr>
              <a:t>4. Muscles that move the scapula may produce a secondary movement of the arm, muscles that move the pelvis may produce secondary movement of the thigh. These substitution movements appear similar to but are not movements of the shoulder or hip joint. </a:t>
            </a:r>
          </a:p>
          <a:p>
            <a:pPr marL="0" indent="0">
              <a:lnSpc>
                <a:spcPct val="150000"/>
              </a:lnSpc>
              <a:buNone/>
            </a:pPr>
            <a:r>
              <a:rPr lang="en-IN" sz="2400" dirty="0">
                <a:solidFill>
                  <a:schemeClr val="tx2">
                    <a:lumMod val="75000"/>
                  </a:schemeClr>
                </a:solidFill>
              </a:rPr>
              <a:t>5. True abduction of hip joint is accomplished by hip abductors with normal fixation by the lateral trunk muscles. When hip abductors are weak, apparent abduction may occur by the substitution action of lateral muscles. The pelvis is hiked up</a:t>
            </a:r>
          </a:p>
        </p:txBody>
      </p:sp>
    </p:spTree>
    <p:extLst>
      <p:ext uri="{BB962C8B-B14F-4D97-AF65-F5344CB8AC3E}">
        <p14:creationId xmlns:p14="http://schemas.microsoft.com/office/powerpoint/2010/main" val="1824008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pPr marL="0" indent="0">
              <a:lnSpc>
                <a:spcPct val="150000"/>
              </a:lnSpc>
              <a:buNone/>
            </a:pPr>
            <a:r>
              <a:rPr lang="en-IN" sz="2400" dirty="0">
                <a:solidFill>
                  <a:schemeClr val="tx2">
                    <a:lumMod val="75000"/>
                  </a:schemeClr>
                </a:solidFill>
              </a:rPr>
              <a:t>laterally , the leg is raised but there is no true hip abduction occurs.</a:t>
            </a:r>
          </a:p>
          <a:p>
            <a:pPr marL="0" indent="0">
              <a:lnSpc>
                <a:spcPct val="150000"/>
              </a:lnSpc>
              <a:buNone/>
            </a:pPr>
            <a:r>
              <a:rPr lang="en-IN" sz="2400" dirty="0">
                <a:solidFill>
                  <a:schemeClr val="tx2">
                    <a:lumMod val="75000"/>
                  </a:schemeClr>
                </a:solidFill>
              </a:rPr>
              <a:t>6. </a:t>
            </a:r>
            <a:r>
              <a:rPr lang="en-IN" sz="2400" b="1" u="sng" dirty="0">
                <a:solidFill>
                  <a:schemeClr val="tx2">
                    <a:lumMod val="75000"/>
                  </a:schemeClr>
                </a:solidFill>
              </a:rPr>
              <a:t>Antagonists</a:t>
            </a:r>
            <a:r>
              <a:rPr lang="en-IN" sz="2400" dirty="0">
                <a:solidFill>
                  <a:schemeClr val="tx2">
                    <a:lumMod val="75000"/>
                  </a:schemeClr>
                </a:solidFill>
              </a:rPr>
              <a:t> may produce movements similar to test movements . If finger flexors are weak, action of wrist extensors may produce passive finger flexion by the tension placed on finger flexors. </a:t>
            </a:r>
          </a:p>
          <a:p>
            <a:pPr marL="0" indent="0">
              <a:lnSpc>
                <a:spcPct val="150000"/>
              </a:lnSpc>
              <a:buNone/>
            </a:pPr>
            <a:r>
              <a:rPr lang="en-IN" sz="2400" dirty="0">
                <a:solidFill>
                  <a:schemeClr val="tx2">
                    <a:lumMod val="75000"/>
                  </a:schemeClr>
                </a:solidFill>
              </a:rPr>
              <a:t>7. Substitution by agonists results in either a movement of the part in the direction of the stronger agonist or a shift of the body in a way that </a:t>
            </a:r>
            <a:r>
              <a:rPr lang="en-IN" sz="2400" dirty="0" err="1">
                <a:solidFill>
                  <a:schemeClr val="tx2">
                    <a:lumMod val="75000"/>
                  </a:schemeClr>
                </a:solidFill>
              </a:rPr>
              <a:t>favors</a:t>
            </a:r>
            <a:r>
              <a:rPr lang="en-IN" sz="2400" dirty="0">
                <a:solidFill>
                  <a:schemeClr val="tx2">
                    <a:lumMod val="75000"/>
                  </a:schemeClr>
                </a:solidFill>
              </a:rPr>
              <a:t> the pull of that agonist. </a:t>
            </a:r>
            <a:r>
              <a:rPr lang="en-IN" sz="2400" dirty="0" err="1">
                <a:solidFill>
                  <a:schemeClr val="tx2">
                    <a:lumMod val="75000"/>
                  </a:schemeClr>
                </a:solidFill>
              </a:rPr>
              <a:t>Eg</a:t>
            </a:r>
            <a:r>
              <a:rPr lang="en-IN" sz="2400" dirty="0">
                <a:solidFill>
                  <a:schemeClr val="tx2">
                    <a:lumMod val="75000"/>
                  </a:schemeClr>
                </a:solidFill>
              </a:rPr>
              <a:t> , during gluteus test in side lying, the thigh will tend to flex if the tensor fascia </a:t>
            </a:r>
            <a:endParaRPr lang="en-IN" sz="2400" dirty="0"/>
          </a:p>
        </p:txBody>
      </p:sp>
    </p:spTree>
    <p:extLst>
      <p:ext uri="{BB962C8B-B14F-4D97-AF65-F5344CB8AC3E}">
        <p14:creationId xmlns:p14="http://schemas.microsoft.com/office/powerpoint/2010/main" val="1540743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lnSpc>
                <a:spcPct val="150000"/>
              </a:lnSpc>
              <a:buNone/>
            </a:pPr>
            <a:r>
              <a:rPr lang="en-IN" sz="2400" dirty="0" err="1">
                <a:solidFill>
                  <a:schemeClr val="tx2">
                    <a:lumMod val="75000"/>
                  </a:schemeClr>
                </a:solidFill>
              </a:rPr>
              <a:t>Latae</a:t>
            </a:r>
            <a:r>
              <a:rPr lang="en-IN" sz="2400" dirty="0">
                <a:solidFill>
                  <a:schemeClr val="tx2">
                    <a:lumMod val="75000"/>
                  </a:schemeClr>
                </a:solidFill>
              </a:rPr>
              <a:t> is attempting to substitute for gluteus </a:t>
            </a:r>
            <a:r>
              <a:rPr lang="en-IN" sz="2400" dirty="0" err="1">
                <a:solidFill>
                  <a:schemeClr val="tx2">
                    <a:lumMod val="75000"/>
                  </a:schemeClr>
                </a:solidFill>
              </a:rPr>
              <a:t>medius</a:t>
            </a:r>
            <a:r>
              <a:rPr lang="en-IN" sz="2400" dirty="0">
                <a:solidFill>
                  <a:schemeClr val="tx2">
                    <a:lumMod val="75000"/>
                  </a:schemeClr>
                </a:solidFill>
              </a:rPr>
              <a:t> , or the trunk may rotate back so that the tensor fascia </a:t>
            </a:r>
            <a:r>
              <a:rPr lang="en-IN" sz="2400" dirty="0" err="1">
                <a:solidFill>
                  <a:schemeClr val="tx2">
                    <a:lumMod val="75000"/>
                  </a:schemeClr>
                </a:solidFill>
              </a:rPr>
              <a:t>latae</a:t>
            </a:r>
            <a:r>
              <a:rPr lang="en-IN" sz="2400" dirty="0">
                <a:solidFill>
                  <a:schemeClr val="tx2">
                    <a:lumMod val="75000"/>
                  </a:schemeClr>
                </a:solidFill>
              </a:rPr>
              <a:t>  can hold a position that appears to be the desired test position.</a:t>
            </a:r>
          </a:p>
          <a:p>
            <a:pPr marL="0" indent="0">
              <a:lnSpc>
                <a:spcPct val="150000"/>
              </a:lnSpc>
              <a:buNone/>
            </a:pPr>
            <a:r>
              <a:rPr lang="en-IN" sz="2400" dirty="0">
                <a:solidFill>
                  <a:schemeClr val="tx2">
                    <a:lumMod val="75000"/>
                  </a:schemeClr>
                </a:solidFill>
              </a:rPr>
              <a:t>8. For accurate muscle examination, no substitution should be permitted. The position or movement describes as the test should be done without shifting the body or turning the part. Such movements allow other muscles to substitute for weak or paralyzed muscle.</a:t>
            </a:r>
          </a:p>
          <a:p>
            <a:pPr marL="0" indent="0">
              <a:lnSpc>
                <a:spcPct val="150000"/>
              </a:lnSpc>
              <a:buNone/>
            </a:pPr>
            <a:r>
              <a:rPr lang="en-IN" sz="2400" dirty="0">
                <a:solidFill>
                  <a:schemeClr val="tx2">
                    <a:lumMod val="75000"/>
                  </a:schemeClr>
                </a:solidFill>
              </a:rPr>
              <a:t> </a:t>
            </a:r>
          </a:p>
          <a:p>
            <a:pPr marL="0" indent="0">
              <a:lnSpc>
                <a:spcPct val="150000"/>
              </a:lnSpc>
              <a:buNone/>
            </a:pPr>
            <a:endParaRPr lang="en-IN" sz="2400" dirty="0">
              <a:solidFill>
                <a:schemeClr val="tx2">
                  <a:lumMod val="75000"/>
                </a:schemeClr>
              </a:solidFill>
            </a:endParaRPr>
          </a:p>
        </p:txBody>
      </p:sp>
    </p:spTree>
    <p:extLst>
      <p:ext uri="{BB962C8B-B14F-4D97-AF65-F5344CB8AC3E}">
        <p14:creationId xmlns:p14="http://schemas.microsoft.com/office/powerpoint/2010/main" val="274260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698498-356B-4B77-8469-F81E66B9AE80}"/>
              </a:ext>
            </a:extLst>
          </p:cNvPr>
          <p:cNvSpPr>
            <a:spLocks noGrp="1"/>
          </p:cNvSpPr>
          <p:nvPr>
            <p:ph idx="1"/>
          </p:nvPr>
        </p:nvSpPr>
        <p:spPr>
          <a:xfrm>
            <a:off x="457200" y="260648"/>
            <a:ext cx="8229600" cy="5865515"/>
          </a:xfrm>
        </p:spPr>
        <p:txBody>
          <a:bodyPr>
            <a:normAutofit/>
          </a:bodyPr>
          <a:lstStyle/>
          <a:p>
            <a:pPr>
              <a:lnSpc>
                <a:spcPct val="150000"/>
              </a:lnSpc>
            </a:pPr>
            <a:r>
              <a:rPr lang="en-IN" sz="2400" b="1" dirty="0">
                <a:solidFill>
                  <a:schemeClr val="tx2">
                    <a:lumMod val="75000"/>
                  </a:schemeClr>
                </a:solidFill>
              </a:rPr>
              <a:t> INDICATIONS OF MMT:</a:t>
            </a:r>
          </a:p>
          <a:p>
            <a:pPr marL="0" indent="0">
              <a:lnSpc>
                <a:spcPct val="150000"/>
              </a:lnSpc>
              <a:buNone/>
            </a:pPr>
            <a:r>
              <a:rPr lang="en-IN" sz="2400" dirty="0">
                <a:solidFill>
                  <a:schemeClr val="tx2">
                    <a:lumMod val="75000"/>
                  </a:schemeClr>
                </a:solidFill>
              </a:rPr>
              <a:t>1)Lower Motor Neuron (LMN) Disease.</a:t>
            </a:r>
          </a:p>
          <a:p>
            <a:pPr marL="0" indent="0">
              <a:lnSpc>
                <a:spcPct val="150000"/>
              </a:lnSpc>
              <a:buNone/>
            </a:pPr>
            <a:r>
              <a:rPr lang="en-IN" sz="2400" dirty="0">
                <a:solidFill>
                  <a:schemeClr val="tx2">
                    <a:lumMod val="75000"/>
                  </a:schemeClr>
                </a:solidFill>
              </a:rPr>
              <a:t>2) Some other Neurological (Neuromuscular )disease. Such as,</a:t>
            </a:r>
          </a:p>
          <a:p>
            <a:pPr marL="0" indent="0">
              <a:lnSpc>
                <a:spcPct val="150000"/>
              </a:lnSpc>
              <a:buNone/>
            </a:pPr>
            <a:r>
              <a:rPr lang="en-IN" sz="2400" dirty="0">
                <a:solidFill>
                  <a:schemeClr val="tx2">
                    <a:lumMod val="75000"/>
                  </a:schemeClr>
                </a:solidFill>
              </a:rPr>
              <a:t>            Multiple Sclerosis</a:t>
            </a:r>
          </a:p>
          <a:p>
            <a:pPr marL="0" indent="0">
              <a:lnSpc>
                <a:spcPct val="150000"/>
              </a:lnSpc>
              <a:buNone/>
            </a:pPr>
            <a:r>
              <a:rPr lang="en-IN" sz="2400" dirty="0">
                <a:solidFill>
                  <a:schemeClr val="tx2">
                    <a:lumMod val="75000"/>
                  </a:schemeClr>
                </a:solidFill>
              </a:rPr>
              <a:t>            Muscular dystrophy</a:t>
            </a:r>
          </a:p>
          <a:p>
            <a:pPr marL="0" indent="0">
              <a:lnSpc>
                <a:spcPct val="150000"/>
              </a:lnSpc>
              <a:buNone/>
            </a:pPr>
            <a:r>
              <a:rPr lang="en-IN" sz="2400" dirty="0">
                <a:solidFill>
                  <a:schemeClr val="tx2">
                    <a:lumMod val="75000"/>
                  </a:schemeClr>
                </a:solidFill>
              </a:rPr>
              <a:t>            </a:t>
            </a:r>
            <a:r>
              <a:rPr lang="en-IN" sz="2400" dirty="0" err="1">
                <a:solidFill>
                  <a:schemeClr val="tx2">
                    <a:lumMod val="75000"/>
                  </a:schemeClr>
                </a:solidFill>
              </a:rPr>
              <a:t>Amyotropic</a:t>
            </a:r>
            <a:r>
              <a:rPr lang="en-IN" sz="2400" dirty="0">
                <a:solidFill>
                  <a:schemeClr val="tx2">
                    <a:lumMod val="75000"/>
                  </a:schemeClr>
                </a:solidFill>
              </a:rPr>
              <a:t> Lateral Sclerosis</a:t>
            </a:r>
          </a:p>
          <a:p>
            <a:pPr marL="0" indent="0">
              <a:lnSpc>
                <a:spcPct val="150000"/>
              </a:lnSpc>
              <a:buNone/>
            </a:pPr>
            <a:r>
              <a:rPr lang="en-IN" sz="2400" dirty="0">
                <a:solidFill>
                  <a:schemeClr val="tx2">
                    <a:lumMod val="75000"/>
                  </a:schemeClr>
                </a:solidFill>
              </a:rPr>
              <a:t>            Myasthenia Gravis.</a:t>
            </a:r>
          </a:p>
          <a:p>
            <a:pPr marL="0" indent="0">
              <a:lnSpc>
                <a:spcPct val="150000"/>
              </a:lnSpc>
              <a:buNone/>
            </a:pPr>
            <a:r>
              <a:rPr lang="en-IN" sz="2400" dirty="0">
                <a:solidFill>
                  <a:schemeClr val="tx2">
                    <a:lumMod val="75000"/>
                  </a:schemeClr>
                </a:solidFill>
              </a:rPr>
              <a:t>            </a:t>
            </a:r>
            <a:r>
              <a:rPr lang="en-IN" sz="2400" dirty="0" err="1">
                <a:solidFill>
                  <a:schemeClr val="tx2">
                    <a:lumMod val="75000"/>
                  </a:schemeClr>
                </a:solidFill>
              </a:rPr>
              <a:t>Guillian</a:t>
            </a:r>
            <a:r>
              <a:rPr lang="en-IN" sz="2400" dirty="0">
                <a:solidFill>
                  <a:schemeClr val="tx2">
                    <a:lumMod val="75000"/>
                  </a:schemeClr>
                </a:solidFill>
              </a:rPr>
              <a:t> - barre syndrome (GBS), etc....</a:t>
            </a:r>
          </a:p>
          <a:p>
            <a:pPr marL="0" indent="0">
              <a:lnSpc>
                <a:spcPct val="150000"/>
              </a:lnSpc>
              <a:buNone/>
            </a:pPr>
            <a:r>
              <a:rPr lang="en-IN" sz="2400" dirty="0">
                <a:solidFill>
                  <a:schemeClr val="tx2">
                    <a:lumMod val="75000"/>
                  </a:schemeClr>
                </a:solidFill>
              </a:rPr>
              <a:t> 3) Musculoskeletal disorders.</a:t>
            </a:r>
          </a:p>
        </p:txBody>
      </p:sp>
    </p:spTree>
    <p:extLst>
      <p:ext uri="{BB962C8B-B14F-4D97-AF65-F5344CB8AC3E}">
        <p14:creationId xmlns:p14="http://schemas.microsoft.com/office/powerpoint/2010/main" val="34371533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775872-7520-483E-9188-542569966C8C}"/>
              </a:ext>
            </a:extLst>
          </p:cNvPr>
          <p:cNvSpPr>
            <a:spLocks noGrp="1"/>
          </p:cNvSpPr>
          <p:nvPr>
            <p:ph idx="1"/>
          </p:nvPr>
        </p:nvSpPr>
        <p:spPr>
          <a:xfrm>
            <a:off x="457200" y="332656"/>
            <a:ext cx="8229600" cy="5793507"/>
          </a:xfrm>
        </p:spPr>
        <p:txBody>
          <a:bodyPr>
            <a:normAutofit/>
          </a:bodyPr>
          <a:lstStyle/>
          <a:p>
            <a:pPr>
              <a:lnSpc>
                <a:spcPct val="150000"/>
              </a:lnSpc>
            </a:pPr>
            <a:r>
              <a:rPr lang="en-IN" sz="2400" b="1" dirty="0">
                <a:solidFill>
                  <a:schemeClr val="tx2">
                    <a:lumMod val="75000"/>
                  </a:schemeClr>
                </a:solidFill>
              </a:rPr>
              <a:t>CONTRAINDICATIONS OF MMT:</a:t>
            </a:r>
          </a:p>
          <a:p>
            <a:pPr marL="0" indent="0">
              <a:lnSpc>
                <a:spcPct val="150000"/>
              </a:lnSpc>
              <a:buNone/>
            </a:pPr>
            <a:r>
              <a:rPr lang="en-IN" sz="2400" dirty="0">
                <a:solidFill>
                  <a:schemeClr val="tx2">
                    <a:lumMod val="75000"/>
                  </a:schemeClr>
                </a:solidFill>
              </a:rPr>
              <a:t>1) Cerebral Palsy</a:t>
            </a:r>
          </a:p>
          <a:p>
            <a:pPr marL="0" indent="0">
              <a:lnSpc>
                <a:spcPct val="150000"/>
              </a:lnSpc>
              <a:buNone/>
            </a:pPr>
            <a:r>
              <a:rPr lang="en-IN" sz="2400" dirty="0">
                <a:solidFill>
                  <a:schemeClr val="tx2">
                    <a:lumMod val="75000"/>
                  </a:schemeClr>
                </a:solidFill>
              </a:rPr>
              <a:t>2) Cardio vascular disease / Brain injury</a:t>
            </a:r>
          </a:p>
          <a:p>
            <a:pPr marL="0" indent="0">
              <a:lnSpc>
                <a:spcPct val="150000"/>
              </a:lnSpc>
              <a:buNone/>
            </a:pPr>
            <a:r>
              <a:rPr lang="en-IN" sz="2400" dirty="0">
                <a:solidFill>
                  <a:schemeClr val="tx2">
                    <a:lumMod val="75000"/>
                  </a:schemeClr>
                </a:solidFill>
              </a:rPr>
              <a:t>3) Dislocated/ unhealed fracture</a:t>
            </a:r>
          </a:p>
          <a:p>
            <a:pPr marL="0" indent="0">
              <a:lnSpc>
                <a:spcPct val="150000"/>
              </a:lnSpc>
              <a:buNone/>
            </a:pPr>
            <a:r>
              <a:rPr lang="en-IN" sz="2400" dirty="0">
                <a:solidFill>
                  <a:schemeClr val="tx2">
                    <a:lumMod val="75000"/>
                  </a:schemeClr>
                </a:solidFill>
              </a:rPr>
              <a:t>4) Myositis ossifications</a:t>
            </a:r>
          </a:p>
          <a:p>
            <a:pPr marL="0" indent="0">
              <a:lnSpc>
                <a:spcPct val="150000"/>
              </a:lnSpc>
              <a:buNone/>
            </a:pPr>
            <a:r>
              <a:rPr lang="en-IN" sz="2400" dirty="0">
                <a:solidFill>
                  <a:schemeClr val="tx2">
                    <a:lumMod val="75000"/>
                  </a:schemeClr>
                </a:solidFill>
              </a:rPr>
              <a:t>5) Parkinson’s disease</a:t>
            </a:r>
          </a:p>
          <a:p>
            <a:pPr marL="0" indent="0">
              <a:lnSpc>
                <a:spcPct val="150000"/>
              </a:lnSpc>
              <a:buNone/>
            </a:pPr>
            <a:r>
              <a:rPr lang="en-IN" sz="2400" dirty="0">
                <a:solidFill>
                  <a:schemeClr val="tx2">
                    <a:lumMod val="75000"/>
                  </a:schemeClr>
                </a:solidFill>
              </a:rPr>
              <a:t>6) Pain</a:t>
            </a:r>
          </a:p>
          <a:p>
            <a:pPr marL="0" indent="0">
              <a:lnSpc>
                <a:spcPct val="150000"/>
              </a:lnSpc>
              <a:buNone/>
            </a:pPr>
            <a:r>
              <a:rPr lang="en-IN" sz="2400" dirty="0">
                <a:solidFill>
                  <a:schemeClr val="tx2">
                    <a:lumMod val="75000"/>
                  </a:schemeClr>
                </a:solidFill>
              </a:rPr>
              <a:t>7) Inflammation /(inflammatory disease in muscles and or joints)</a:t>
            </a:r>
          </a:p>
          <a:p>
            <a:pPr marL="0" indent="0">
              <a:lnSpc>
                <a:spcPct val="150000"/>
              </a:lnSpc>
              <a:buNone/>
            </a:pPr>
            <a:r>
              <a:rPr lang="en-IN" sz="2400" dirty="0">
                <a:solidFill>
                  <a:schemeClr val="tx2">
                    <a:lumMod val="75000"/>
                  </a:schemeClr>
                </a:solidFill>
              </a:rPr>
              <a:t>8) Severe cardiac &amp; respiratory disease .</a:t>
            </a:r>
          </a:p>
        </p:txBody>
      </p:sp>
    </p:spTree>
    <p:extLst>
      <p:ext uri="{BB962C8B-B14F-4D97-AF65-F5344CB8AC3E}">
        <p14:creationId xmlns:p14="http://schemas.microsoft.com/office/powerpoint/2010/main" val="2655231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lnSpc>
                <a:spcPct val="150000"/>
              </a:lnSpc>
              <a:buNone/>
            </a:pPr>
            <a:r>
              <a:rPr lang="en-IN" sz="2400" dirty="0">
                <a:solidFill>
                  <a:schemeClr val="tx2">
                    <a:lumMod val="75000"/>
                  </a:schemeClr>
                </a:solidFill>
              </a:rPr>
              <a:t>degree of muscular weakness resulting from disease, injury or disuse. The records obtained from these tests provide a base for planning therapeutic procedures and periodic re-testing. Muscle testing is an important tool for all members of health team.</a:t>
            </a:r>
          </a:p>
          <a:p>
            <a:pPr marL="0" indent="0">
              <a:lnSpc>
                <a:spcPct val="150000"/>
              </a:lnSpc>
              <a:buNone/>
            </a:pPr>
            <a:r>
              <a:rPr lang="en-IN" sz="2400" dirty="0">
                <a:solidFill>
                  <a:schemeClr val="tx2">
                    <a:lumMod val="75000"/>
                  </a:schemeClr>
                </a:solidFill>
              </a:rPr>
              <a:t>4. Originators – </a:t>
            </a:r>
            <a:r>
              <a:rPr lang="en-IN" sz="2400" dirty="0" err="1">
                <a:solidFill>
                  <a:schemeClr val="tx2">
                    <a:lumMod val="75000"/>
                  </a:schemeClr>
                </a:solidFill>
              </a:rPr>
              <a:t>Wilhelmine</a:t>
            </a:r>
            <a:r>
              <a:rPr lang="en-IN" sz="2400" dirty="0">
                <a:solidFill>
                  <a:schemeClr val="tx2">
                    <a:lumMod val="75000"/>
                  </a:schemeClr>
                </a:solidFill>
              </a:rPr>
              <a:t> Wright and Robert W. Lovett, MD Professors of </a:t>
            </a:r>
            <a:r>
              <a:rPr lang="en-IN" sz="2400" dirty="0" err="1">
                <a:solidFill>
                  <a:schemeClr val="tx2">
                    <a:lumMod val="75000"/>
                  </a:schemeClr>
                </a:solidFill>
              </a:rPr>
              <a:t>Orthopedic</a:t>
            </a:r>
            <a:r>
              <a:rPr lang="en-IN" sz="2400" dirty="0">
                <a:solidFill>
                  <a:schemeClr val="tx2">
                    <a:lumMod val="75000"/>
                  </a:schemeClr>
                </a:solidFill>
              </a:rPr>
              <a:t> surgery.</a:t>
            </a:r>
          </a:p>
          <a:p>
            <a:pPr marL="0" indent="0">
              <a:lnSpc>
                <a:spcPct val="150000"/>
              </a:lnSpc>
              <a:buNone/>
            </a:pPr>
            <a:r>
              <a:rPr lang="en-IN" sz="2400" dirty="0">
                <a:solidFill>
                  <a:schemeClr val="tx2">
                    <a:lumMod val="75000"/>
                  </a:schemeClr>
                </a:solidFill>
              </a:rPr>
              <a:t>5. The first comprehensive text was written by Lucille Daniels, Catherine </a:t>
            </a:r>
            <a:r>
              <a:rPr lang="en-IN" sz="2400" dirty="0" err="1">
                <a:solidFill>
                  <a:schemeClr val="tx2">
                    <a:lumMod val="75000"/>
                  </a:schemeClr>
                </a:solidFill>
              </a:rPr>
              <a:t>Worthingham</a:t>
            </a:r>
            <a:r>
              <a:rPr lang="en-IN" sz="2400" dirty="0">
                <a:solidFill>
                  <a:schemeClr val="tx2">
                    <a:lumMod val="75000"/>
                  </a:schemeClr>
                </a:solidFill>
              </a:rPr>
              <a:t>. </a:t>
            </a:r>
          </a:p>
          <a:p>
            <a:pPr marL="0" indent="0">
              <a:lnSpc>
                <a:spcPct val="150000"/>
              </a:lnSpc>
              <a:buNone/>
            </a:pPr>
            <a:r>
              <a:rPr lang="en-IN" sz="2400" dirty="0">
                <a:solidFill>
                  <a:schemeClr val="tx2">
                    <a:lumMod val="75000"/>
                  </a:schemeClr>
                </a:solidFill>
              </a:rPr>
              <a:t>6. The </a:t>
            </a:r>
            <a:r>
              <a:rPr lang="en-IN" sz="2400" dirty="0" err="1">
                <a:solidFill>
                  <a:schemeClr val="tx2">
                    <a:lumMod val="75000"/>
                  </a:schemeClr>
                </a:solidFill>
              </a:rPr>
              <a:t>Kendalls</a:t>
            </a:r>
            <a:r>
              <a:rPr lang="en-IN" sz="2400" dirty="0">
                <a:solidFill>
                  <a:schemeClr val="tx2">
                    <a:lumMod val="75000"/>
                  </a:schemeClr>
                </a:solidFill>
              </a:rPr>
              <a:t> developed and published work on muscle testing, one of the more remarkable sagas in Physiotherapy. </a:t>
            </a:r>
          </a:p>
          <a:p>
            <a:pPr marL="0" indent="0">
              <a:lnSpc>
                <a:spcPct val="150000"/>
              </a:lnSpc>
              <a:buNone/>
            </a:pPr>
            <a:endParaRPr lang="en-IN" sz="2400" dirty="0">
              <a:solidFill>
                <a:schemeClr val="tx2">
                  <a:lumMod val="75000"/>
                </a:schemeClr>
              </a:solidFill>
            </a:endParaRPr>
          </a:p>
          <a:p>
            <a:pPr marL="0" indent="0">
              <a:buNone/>
            </a:pPr>
            <a:endParaRPr lang="en-IN" dirty="0"/>
          </a:p>
        </p:txBody>
      </p:sp>
    </p:spTree>
    <p:extLst>
      <p:ext uri="{BB962C8B-B14F-4D97-AF65-F5344CB8AC3E}">
        <p14:creationId xmlns:p14="http://schemas.microsoft.com/office/powerpoint/2010/main" val="2379725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65D77-8572-4C61-95BE-518A3B9C8CF8}"/>
              </a:ext>
            </a:extLst>
          </p:cNvPr>
          <p:cNvSpPr>
            <a:spLocks noGrp="1"/>
          </p:cNvSpPr>
          <p:nvPr>
            <p:ph idx="1"/>
          </p:nvPr>
        </p:nvSpPr>
        <p:spPr>
          <a:xfrm>
            <a:off x="457200" y="332656"/>
            <a:ext cx="8229600" cy="5793507"/>
          </a:xfrm>
        </p:spPr>
        <p:txBody>
          <a:bodyPr>
            <a:normAutofit/>
          </a:bodyPr>
          <a:lstStyle/>
          <a:p>
            <a:pPr marL="0" indent="0">
              <a:buNone/>
            </a:pPr>
            <a:r>
              <a:rPr lang="en-IN" sz="2400" dirty="0">
                <a:solidFill>
                  <a:schemeClr val="tx2">
                    <a:lumMod val="75000"/>
                  </a:schemeClr>
                </a:solidFill>
              </a:rPr>
              <a:t>9) Subluxation joint</a:t>
            </a:r>
          </a:p>
          <a:p>
            <a:pPr marL="0" indent="0">
              <a:buNone/>
            </a:pPr>
            <a:r>
              <a:rPr lang="en-IN" sz="2400" dirty="0">
                <a:solidFill>
                  <a:schemeClr val="tx2">
                    <a:lumMod val="75000"/>
                  </a:schemeClr>
                </a:solidFill>
              </a:rPr>
              <a:t>10) </a:t>
            </a:r>
            <a:r>
              <a:rPr lang="en-IN" sz="2400" dirty="0" err="1">
                <a:solidFill>
                  <a:schemeClr val="tx2">
                    <a:lumMod val="75000"/>
                  </a:schemeClr>
                </a:solidFill>
              </a:rPr>
              <a:t>Hemophilia</a:t>
            </a:r>
            <a:endParaRPr lang="en-IN" sz="2400" dirty="0">
              <a:solidFill>
                <a:schemeClr val="tx2">
                  <a:lumMod val="75000"/>
                </a:schemeClr>
              </a:solidFill>
            </a:endParaRPr>
          </a:p>
          <a:p>
            <a:pPr marL="0" indent="0">
              <a:buNone/>
            </a:pPr>
            <a:r>
              <a:rPr lang="en-IN" sz="2400" dirty="0">
                <a:solidFill>
                  <a:schemeClr val="tx2">
                    <a:lumMod val="75000"/>
                  </a:schemeClr>
                </a:solidFill>
              </a:rPr>
              <a:t>11) Osteoporosis</a:t>
            </a:r>
          </a:p>
        </p:txBody>
      </p:sp>
    </p:spTree>
    <p:extLst>
      <p:ext uri="{BB962C8B-B14F-4D97-AF65-F5344CB8AC3E}">
        <p14:creationId xmlns:p14="http://schemas.microsoft.com/office/powerpoint/2010/main" val="4037554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6EB7C-82E3-4559-952A-9C0BCD00FD09}"/>
              </a:ext>
            </a:extLst>
          </p:cNvPr>
          <p:cNvSpPr>
            <a:spLocks noGrp="1"/>
          </p:cNvSpPr>
          <p:nvPr>
            <p:ph idx="1"/>
          </p:nvPr>
        </p:nvSpPr>
        <p:spPr>
          <a:xfrm>
            <a:off x="457200" y="260648"/>
            <a:ext cx="8229600" cy="5865515"/>
          </a:xfrm>
        </p:spPr>
        <p:txBody>
          <a:bodyPr>
            <a:noAutofit/>
          </a:bodyPr>
          <a:lstStyle/>
          <a:p>
            <a:r>
              <a:rPr lang="en-IN" sz="2400" b="1" dirty="0">
                <a:solidFill>
                  <a:schemeClr val="tx2">
                    <a:lumMod val="75000"/>
                  </a:schemeClr>
                </a:solidFill>
              </a:rPr>
              <a:t>LIMITATION OF MMT:</a:t>
            </a:r>
          </a:p>
          <a:p>
            <a:pPr marL="0" indent="0">
              <a:buNone/>
            </a:pPr>
            <a:r>
              <a:rPr lang="en-IN" sz="2400" b="1" dirty="0">
                <a:solidFill>
                  <a:schemeClr val="tx2">
                    <a:lumMod val="75000"/>
                  </a:schemeClr>
                </a:solidFill>
              </a:rPr>
              <a:t>1) UMN LESIONS :</a:t>
            </a:r>
          </a:p>
          <a:p>
            <a:r>
              <a:rPr lang="en-IN" sz="2400" dirty="0">
                <a:solidFill>
                  <a:schemeClr val="tx2">
                    <a:lumMod val="75000"/>
                  </a:schemeClr>
                </a:solidFill>
              </a:rPr>
              <a:t>Spastic muscle have poor control from higher </a:t>
            </a:r>
            <a:r>
              <a:rPr lang="en-IN" sz="2400" dirty="0" err="1">
                <a:solidFill>
                  <a:schemeClr val="tx2">
                    <a:lumMod val="75000"/>
                  </a:schemeClr>
                </a:solidFill>
              </a:rPr>
              <a:t>centers</a:t>
            </a:r>
            <a:r>
              <a:rPr lang="en-IN" sz="2400" dirty="0">
                <a:solidFill>
                  <a:schemeClr val="tx2">
                    <a:lumMod val="75000"/>
                  </a:schemeClr>
                </a:solidFill>
              </a:rPr>
              <a:t> thus its better to go for voluntary control assessment rather than MMT.</a:t>
            </a:r>
          </a:p>
          <a:p>
            <a:pPr marL="0" indent="0">
              <a:buNone/>
            </a:pPr>
            <a:r>
              <a:rPr lang="en-IN" sz="2400" b="1" dirty="0">
                <a:solidFill>
                  <a:schemeClr val="tx2">
                    <a:lumMod val="75000"/>
                  </a:schemeClr>
                </a:solidFill>
              </a:rPr>
              <a:t>2)RESTICTED ROM DUE TO TCD’S (Transcranial Doppler) :</a:t>
            </a:r>
          </a:p>
          <a:p>
            <a:r>
              <a:rPr lang="en-IN" sz="2400" dirty="0">
                <a:solidFill>
                  <a:schemeClr val="tx2">
                    <a:lumMod val="75000"/>
                  </a:schemeClr>
                </a:solidFill>
              </a:rPr>
              <a:t>TCD’s can give faulty interpretation about MMT, thus in case always mention about the MMT within available range along with Grade.</a:t>
            </a:r>
          </a:p>
          <a:p>
            <a:pPr marL="0" indent="0">
              <a:buNone/>
            </a:pPr>
            <a:r>
              <a:rPr lang="en-IN" sz="2400" b="1" dirty="0">
                <a:solidFill>
                  <a:schemeClr val="tx2">
                    <a:lumMod val="75000"/>
                  </a:schemeClr>
                </a:solidFill>
              </a:rPr>
              <a:t>3) PRESENCE OF PAIN &amp; SWELLING:</a:t>
            </a:r>
          </a:p>
          <a:p>
            <a:r>
              <a:rPr lang="en-IN" sz="2400" dirty="0">
                <a:solidFill>
                  <a:schemeClr val="tx2">
                    <a:lumMod val="75000"/>
                  </a:schemeClr>
                </a:solidFill>
              </a:rPr>
              <a:t>pain and swelling increases the intra articular tension causing irritation of joint and can affect the MMT result, thus in case always mention about presence of pain along with Grade.</a:t>
            </a:r>
          </a:p>
        </p:txBody>
      </p:sp>
    </p:spTree>
    <p:extLst>
      <p:ext uri="{BB962C8B-B14F-4D97-AF65-F5344CB8AC3E}">
        <p14:creationId xmlns:p14="http://schemas.microsoft.com/office/powerpoint/2010/main" val="2787231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189E0-0D71-4EFB-B7D5-0ACF9D93893F}"/>
              </a:ext>
            </a:extLst>
          </p:cNvPr>
          <p:cNvSpPr>
            <a:spLocks noGrp="1"/>
          </p:cNvSpPr>
          <p:nvPr>
            <p:ph idx="1"/>
          </p:nvPr>
        </p:nvSpPr>
        <p:spPr>
          <a:xfrm>
            <a:off x="457200" y="332656"/>
            <a:ext cx="8229600" cy="5793507"/>
          </a:xfrm>
        </p:spPr>
        <p:txBody>
          <a:bodyPr>
            <a:normAutofit/>
          </a:bodyPr>
          <a:lstStyle/>
          <a:p>
            <a:pPr>
              <a:lnSpc>
                <a:spcPct val="150000"/>
              </a:lnSpc>
            </a:pPr>
            <a:r>
              <a:rPr lang="en-IN" sz="2400" b="1" dirty="0">
                <a:solidFill>
                  <a:schemeClr val="tx2">
                    <a:lumMod val="75000"/>
                  </a:schemeClr>
                </a:solidFill>
              </a:rPr>
              <a:t>UNDERSTANDING OF COMMANDS:</a:t>
            </a:r>
          </a:p>
          <a:p>
            <a:pPr marL="0" indent="0">
              <a:lnSpc>
                <a:spcPct val="150000"/>
              </a:lnSpc>
              <a:buNone/>
            </a:pPr>
            <a:r>
              <a:rPr lang="en-IN" sz="2400" dirty="0">
                <a:solidFill>
                  <a:schemeClr val="tx2">
                    <a:lumMod val="75000"/>
                  </a:schemeClr>
                </a:solidFill>
              </a:rPr>
              <a:t>           Paediatric Age group &lt; 5 years</a:t>
            </a:r>
          </a:p>
          <a:p>
            <a:pPr marL="0" indent="0">
              <a:lnSpc>
                <a:spcPct val="150000"/>
              </a:lnSpc>
              <a:buNone/>
            </a:pPr>
            <a:r>
              <a:rPr lang="en-IN" sz="2400" dirty="0">
                <a:solidFill>
                  <a:schemeClr val="tx2">
                    <a:lumMod val="75000"/>
                  </a:schemeClr>
                </a:solidFill>
              </a:rPr>
              <a:t>            IQ</a:t>
            </a:r>
          </a:p>
          <a:p>
            <a:pPr marL="0" indent="0">
              <a:lnSpc>
                <a:spcPct val="150000"/>
              </a:lnSpc>
              <a:buNone/>
            </a:pPr>
            <a:r>
              <a:rPr lang="en-IN" sz="2400" dirty="0">
                <a:solidFill>
                  <a:schemeClr val="tx2">
                    <a:lumMod val="75000"/>
                  </a:schemeClr>
                </a:solidFill>
              </a:rPr>
              <a:t>             Higher functions.</a:t>
            </a:r>
          </a:p>
          <a:p>
            <a:pPr>
              <a:lnSpc>
                <a:spcPct val="150000"/>
              </a:lnSpc>
            </a:pPr>
            <a:r>
              <a:rPr lang="en-IN" sz="2400" b="1" dirty="0">
                <a:solidFill>
                  <a:schemeClr val="tx2">
                    <a:lumMod val="75000"/>
                  </a:schemeClr>
                </a:solidFill>
              </a:rPr>
              <a:t> STRENGTH Vs ENDURANCE:</a:t>
            </a:r>
          </a:p>
          <a:p>
            <a:pPr marL="0" indent="0">
              <a:lnSpc>
                <a:spcPct val="150000"/>
              </a:lnSpc>
              <a:buNone/>
            </a:pPr>
            <a:r>
              <a:rPr lang="en-IN" sz="2400" dirty="0">
                <a:solidFill>
                  <a:schemeClr val="tx2">
                    <a:lumMod val="75000"/>
                  </a:schemeClr>
                </a:solidFill>
              </a:rPr>
              <a:t>            MMT give knowledge about only the strength and not endurance.</a:t>
            </a:r>
          </a:p>
          <a:p>
            <a:pPr>
              <a:lnSpc>
                <a:spcPct val="150000"/>
              </a:lnSpc>
            </a:pPr>
            <a:r>
              <a:rPr lang="en-IN" sz="2400" dirty="0">
                <a:solidFill>
                  <a:schemeClr val="tx2">
                    <a:lumMod val="75000"/>
                  </a:schemeClr>
                </a:solidFill>
              </a:rPr>
              <a:t> </a:t>
            </a:r>
            <a:r>
              <a:rPr lang="en-IN" sz="2400" b="1" dirty="0">
                <a:solidFill>
                  <a:schemeClr val="tx2">
                    <a:lumMod val="75000"/>
                  </a:schemeClr>
                </a:solidFill>
              </a:rPr>
              <a:t>SUBJECTIVITY</a:t>
            </a:r>
          </a:p>
        </p:txBody>
      </p:sp>
    </p:spTree>
    <p:extLst>
      <p:ext uri="{BB962C8B-B14F-4D97-AF65-F5344CB8AC3E}">
        <p14:creationId xmlns:p14="http://schemas.microsoft.com/office/powerpoint/2010/main" val="3679267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nSpc>
                <a:spcPct val="150000"/>
              </a:lnSpc>
              <a:buNone/>
            </a:pPr>
            <a:r>
              <a:rPr lang="en-IN" sz="2400" b="1" u="sng" dirty="0">
                <a:solidFill>
                  <a:schemeClr val="tx2">
                    <a:lumMod val="75000"/>
                  </a:schemeClr>
                </a:solidFill>
              </a:rPr>
              <a:t>RELIABILITY</a:t>
            </a:r>
            <a:r>
              <a:rPr lang="en-IN" sz="2400" dirty="0">
                <a:solidFill>
                  <a:schemeClr val="tx2">
                    <a:lumMod val="75000"/>
                  </a:schemeClr>
                </a:solidFill>
              </a:rPr>
              <a:t>: The reliability of MMT is of concern and it remains still an important diagnostic tool. </a:t>
            </a:r>
          </a:p>
          <a:p>
            <a:pPr marL="0" indent="0">
              <a:lnSpc>
                <a:spcPct val="150000"/>
              </a:lnSpc>
              <a:buNone/>
            </a:pPr>
            <a:r>
              <a:rPr lang="en-IN" sz="2400" b="1" u="sng" dirty="0">
                <a:solidFill>
                  <a:schemeClr val="tx2">
                    <a:lumMod val="75000"/>
                  </a:schemeClr>
                </a:solidFill>
              </a:rPr>
              <a:t>SENSITIVTY</a:t>
            </a:r>
            <a:r>
              <a:rPr lang="en-IN" sz="2400" dirty="0">
                <a:solidFill>
                  <a:schemeClr val="tx2">
                    <a:lumMod val="75000"/>
                  </a:schemeClr>
                </a:solidFill>
              </a:rPr>
              <a:t>: MMT also lacks in sensitivity. </a:t>
            </a:r>
          </a:p>
          <a:p>
            <a:pPr marL="0" indent="0">
              <a:lnSpc>
                <a:spcPct val="150000"/>
              </a:lnSpc>
              <a:buNone/>
            </a:pPr>
            <a:r>
              <a:rPr lang="en-IN" sz="2400" b="1" u="sng" dirty="0">
                <a:solidFill>
                  <a:schemeClr val="tx2">
                    <a:lumMod val="75000"/>
                  </a:schemeClr>
                </a:solidFill>
              </a:rPr>
              <a:t>TESTER STRENGTH</a:t>
            </a:r>
            <a:r>
              <a:rPr lang="en-IN" sz="2400" dirty="0">
                <a:solidFill>
                  <a:schemeClr val="tx2">
                    <a:lumMod val="75000"/>
                  </a:schemeClr>
                </a:solidFill>
              </a:rPr>
              <a:t>: Female assessor strength is less than male assessor</a:t>
            </a:r>
            <a:r>
              <a:rPr lang="en-IN" sz="2400" dirty="0"/>
              <a:t>.  </a:t>
            </a:r>
          </a:p>
        </p:txBody>
      </p:sp>
    </p:spTree>
    <p:extLst>
      <p:ext uri="{BB962C8B-B14F-4D97-AF65-F5344CB8AC3E}">
        <p14:creationId xmlns:p14="http://schemas.microsoft.com/office/powerpoint/2010/main" val="1033153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nSpc>
                <a:spcPct val="150000"/>
              </a:lnSpc>
              <a:buNone/>
            </a:pPr>
            <a:r>
              <a:rPr lang="en-IN" sz="2400" dirty="0">
                <a:solidFill>
                  <a:schemeClr val="tx2">
                    <a:lumMod val="75000"/>
                  </a:schemeClr>
                </a:solidFill>
              </a:rPr>
              <a:t>PREPARING FOR THE MUSCLE TEST</a:t>
            </a:r>
          </a:p>
          <a:p>
            <a:pPr marL="457200" indent="-457200">
              <a:lnSpc>
                <a:spcPct val="150000"/>
              </a:lnSpc>
              <a:buAutoNum type="arabicPeriod"/>
            </a:pPr>
            <a:r>
              <a:rPr lang="en-IN" sz="2400" dirty="0">
                <a:solidFill>
                  <a:schemeClr val="tx2">
                    <a:lumMod val="75000"/>
                  </a:schemeClr>
                </a:solidFill>
              </a:rPr>
              <a:t>Patient should be free from discomfort or pain. </a:t>
            </a:r>
          </a:p>
          <a:p>
            <a:pPr marL="457200" indent="-457200">
              <a:lnSpc>
                <a:spcPct val="150000"/>
              </a:lnSpc>
              <a:buAutoNum type="arabicPeriod"/>
            </a:pPr>
            <a:r>
              <a:rPr lang="en-IN" sz="2400" dirty="0">
                <a:solidFill>
                  <a:schemeClr val="tx2">
                    <a:lumMod val="75000"/>
                  </a:schemeClr>
                </a:solidFill>
              </a:rPr>
              <a:t> The environment should non distracting.</a:t>
            </a:r>
          </a:p>
          <a:p>
            <a:pPr marL="457200" indent="-457200">
              <a:lnSpc>
                <a:spcPct val="150000"/>
              </a:lnSpc>
              <a:buAutoNum type="arabicPeriod"/>
            </a:pPr>
            <a:r>
              <a:rPr lang="en-IN" sz="2400" dirty="0">
                <a:solidFill>
                  <a:schemeClr val="tx2">
                    <a:lumMod val="75000"/>
                  </a:schemeClr>
                </a:solidFill>
              </a:rPr>
              <a:t> The plinth or table should be firm. </a:t>
            </a:r>
          </a:p>
          <a:p>
            <a:pPr marL="457200" indent="-457200">
              <a:lnSpc>
                <a:spcPct val="150000"/>
              </a:lnSpc>
              <a:buAutoNum type="arabicPeriod"/>
            </a:pPr>
            <a:r>
              <a:rPr lang="en-IN" sz="2400" dirty="0">
                <a:solidFill>
                  <a:schemeClr val="tx2">
                    <a:lumMod val="75000"/>
                  </a:schemeClr>
                </a:solidFill>
              </a:rPr>
              <a:t> Patient position</a:t>
            </a:r>
          </a:p>
          <a:p>
            <a:pPr marL="457200" indent="-457200">
              <a:lnSpc>
                <a:spcPct val="150000"/>
              </a:lnSpc>
              <a:buAutoNum type="arabicPeriod"/>
            </a:pPr>
            <a:r>
              <a:rPr lang="en-IN" sz="2400" dirty="0">
                <a:solidFill>
                  <a:schemeClr val="tx2">
                    <a:lumMod val="75000"/>
                  </a:schemeClr>
                </a:solidFill>
              </a:rPr>
              <a:t> Loose clothing </a:t>
            </a:r>
          </a:p>
          <a:p>
            <a:pPr marL="0" indent="0">
              <a:lnSpc>
                <a:spcPct val="150000"/>
              </a:lnSpc>
              <a:buNone/>
            </a:pPr>
            <a:endParaRPr lang="en-IN" sz="2400" dirty="0">
              <a:solidFill>
                <a:schemeClr val="tx2">
                  <a:lumMod val="75000"/>
                </a:schemeClr>
              </a:solidFill>
            </a:endParaRPr>
          </a:p>
        </p:txBody>
      </p:sp>
    </p:spTree>
    <p:extLst>
      <p:ext uri="{BB962C8B-B14F-4D97-AF65-F5344CB8AC3E}">
        <p14:creationId xmlns:p14="http://schemas.microsoft.com/office/powerpoint/2010/main" val="862194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lnSpc>
                <a:spcPct val="150000"/>
              </a:lnSpc>
              <a:buNone/>
            </a:pPr>
            <a:r>
              <a:rPr lang="en-IN" sz="2400" dirty="0">
                <a:solidFill>
                  <a:schemeClr val="tx2">
                    <a:lumMod val="75000"/>
                  </a:schemeClr>
                </a:solidFill>
              </a:rPr>
              <a:t>INFLUENCE OF THE PATIENT ON TEST</a:t>
            </a:r>
          </a:p>
          <a:p>
            <a:pPr marL="457200" indent="-457200">
              <a:lnSpc>
                <a:spcPct val="150000"/>
              </a:lnSpc>
              <a:buAutoNum type="arabicPeriod"/>
            </a:pPr>
            <a:r>
              <a:rPr lang="en-IN" sz="2400" dirty="0">
                <a:solidFill>
                  <a:schemeClr val="tx2">
                    <a:lumMod val="75000"/>
                  </a:schemeClr>
                </a:solidFill>
              </a:rPr>
              <a:t>True effort of the patient( desire to do well / to seem more impaired than the actually is the case.</a:t>
            </a:r>
          </a:p>
          <a:p>
            <a:pPr marL="457200" indent="-457200">
              <a:lnSpc>
                <a:spcPct val="150000"/>
              </a:lnSpc>
              <a:buAutoNum type="arabicPeriod"/>
            </a:pPr>
            <a:r>
              <a:rPr lang="en-IN" sz="2400" dirty="0">
                <a:solidFill>
                  <a:schemeClr val="tx2">
                    <a:lumMod val="75000"/>
                  </a:schemeClr>
                </a:solidFill>
              </a:rPr>
              <a:t> Patients ability to understand the test( language barrier)</a:t>
            </a:r>
          </a:p>
          <a:p>
            <a:pPr marL="457200" indent="-457200">
              <a:lnSpc>
                <a:spcPct val="150000"/>
              </a:lnSpc>
              <a:buAutoNum type="arabicPeriod"/>
            </a:pPr>
            <a:r>
              <a:rPr lang="en-IN" sz="2400" dirty="0">
                <a:solidFill>
                  <a:schemeClr val="tx2">
                    <a:lumMod val="75000"/>
                  </a:schemeClr>
                </a:solidFill>
              </a:rPr>
              <a:t> Depression of the patient</a:t>
            </a:r>
          </a:p>
          <a:p>
            <a:pPr marL="457200" indent="-457200">
              <a:lnSpc>
                <a:spcPct val="150000"/>
              </a:lnSpc>
              <a:buAutoNum type="arabicPeriod"/>
            </a:pPr>
            <a:r>
              <a:rPr lang="en-IN" sz="2400" dirty="0">
                <a:solidFill>
                  <a:schemeClr val="tx2">
                    <a:lumMod val="75000"/>
                  </a:schemeClr>
                </a:solidFill>
              </a:rPr>
              <a:t> Cultural, social, gender issues. </a:t>
            </a:r>
          </a:p>
          <a:p>
            <a:pPr marL="0" indent="0">
              <a:lnSpc>
                <a:spcPct val="150000"/>
              </a:lnSpc>
              <a:buNone/>
            </a:pPr>
            <a:endParaRPr lang="en-IN" sz="2400" dirty="0">
              <a:solidFill>
                <a:schemeClr val="tx2">
                  <a:lumMod val="75000"/>
                </a:schemeClr>
              </a:solidFill>
            </a:endParaRPr>
          </a:p>
        </p:txBody>
      </p:sp>
    </p:spTree>
    <p:extLst>
      <p:ext uri="{BB962C8B-B14F-4D97-AF65-F5344CB8AC3E}">
        <p14:creationId xmlns:p14="http://schemas.microsoft.com/office/powerpoint/2010/main" val="344598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marL="0" indent="0">
              <a:lnSpc>
                <a:spcPct val="150000"/>
              </a:lnSpc>
              <a:buNone/>
            </a:pPr>
            <a:r>
              <a:rPr lang="en-IN" sz="2400" dirty="0">
                <a:solidFill>
                  <a:schemeClr val="tx2">
                    <a:lumMod val="75000"/>
                  </a:schemeClr>
                </a:solidFill>
              </a:rPr>
              <a:t>USE OF MMT IN VARIOUS CLINICAL SETTINGS</a:t>
            </a:r>
          </a:p>
          <a:p>
            <a:pPr marL="457200" indent="-457200">
              <a:lnSpc>
                <a:spcPct val="150000"/>
              </a:lnSpc>
              <a:buAutoNum type="arabicPeriod"/>
            </a:pPr>
            <a:r>
              <a:rPr lang="en-IN" sz="2400" dirty="0">
                <a:solidFill>
                  <a:schemeClr val="tx2">
                    <a:lumMod val="75000"/>
                  </a:schemeClr>
                </a:solidFill>
              </a:rPr>
              <a:t>Acute care facilities- in the form of isometric contraction</a:t>
            </a:r>
          </a:p>
          <a:p>
            <a:pPr marL="457200" indent="-457200">
              <a:lnSpc>
                <a:spcPct val="150000"/>
              </a:lnSpc>
              <a:buAutoNum type="arabicPeriod"/>
            </a:pPr>
            <a:r>
              <a:rPr lang="en-IN" sz="2400" dirty="0">
                <a:solidFill>
                  <a:schemeClr val="tx2">
                    <a:lumMod val="75000"/>
                  </a:schemeClr>
                </a:solidFill>
              </a:rPr>
              <a:t> Acute Rehabilitation facilities</a:t>
            </a:r>
          </a:p>
          <a:p>
            <a:pPr marL="457200" indent="-457200">
              <a:lnSpc>
                <a:spcPct val="150000"/>
              </a:lnSpc>
              <a:buAutoNum type="arabicPeriod"/>
            </a:pPr>
            <a:r>
              <a:rPr lang="en-IN" sz="2400" dirty="0">
                <a:solidFill>
                  <a:schemeClr val="tx2">
                    <a:lumMod val="75000"/>
                  </a:schemeClr>
                </a:solidFill>
              </a:rPr>
              <a:t> Long term facilities</a:t>
            </a:r>
          </a:p>
          <a:p>
            <a:pPr marL="457200" indent="-457200">
              <a:lnSpc>
                <a:spcPct val="150000"/>
              </a:lnSpc>
              <a:buAutoNum type="arabicPeriod"/>
            </a:pPr>
            <a:r>
              <a:rPr lang="en-IN" sz="2400" dirty="0">
                <a:solidFill>
                  <a:schemeClr val="tx2">
                    <a:lumMod val="75000"/>
                  </a:schemeClr>
                </a:solidFill>
              </a:rPr>
              <a:t> The home health settings for geriatric home bound patient </a:t>
            </a:r>
          </a:p>
          <a:p>
            <a:pPr marL="457200" indent="-457200">
              <a:lnSpc>
                <a:spcPct val="150000"/>
              </a:lnSpc>
              <a:buAutoNum type="arabicPeriod"/>
            </a:pPr>
            <a:r>
              <a:rPr lang="en-IN" sz="2400" dirty="0">
                <a:solidFill>
                  <a:schemeClr val="tx2">
                    <a:lumMod val="75000"/>
                  </a:schemeClr>
                </a:solidFill>
              </a:rPr>
              <a:t> Outpatient clinics </a:t>
            </a:r>
          </a:p>
          <a:p>
            <a:pPr marL="457200" indent="-457200">
              <a:lnSpc>
                <a:spcPct val="150000"/>
              </a:lnSpc>
              <a:buAutoNum type="arabicPeriod"/>
            </a:pPr>
            <a:r>
              <a:rPr lang="en-IN" sz="2400" dirty="0">
                <a:solidFill>
                  <a:schemeClr val="tx2">
                    <a:lumMod val="75000"/>
                  </a:schemeClr>
                </a:solidFill>
              </a:rPr>
              <a:t> Wellness clinics</a:t>
            </a:r>
          </a:p>
        </p:txBody>
      </p:sp>
    </p:spTree>
    <p:extLst>
      <p:ext uri="{BB962C8B-B14F-4D97-AF65-F5344CB8AC3E}">
        <p14:creationId xmlns:p14="http://schemas.microsoft.com/office/powerpoint/2010/main" val="1998866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10000"/>
          </a:bodyPr>
          <a:lstStyle/>
          <a:p>
            <a:r>
              <a:rPr lang="en-IN" sz="2800" b="1" dirty="0">
                <a:solidFill>
                  <a:schemeClr val="tx2">
                    <a:lumMod val="75000"/>
                  </a:schemeClr>
                </a:solidFill>
              </a:rPr>
              <a:t>FACTORS AFFECTING STRENGTH:</a:t>
            </a:r>
          </a:p>
          <a:p>
            <a:pPr marL="0" indent="0">
              <a:buNone/>
            </a:pPr>
            <a:r>
              <a:rPr lang="en-IN" sz="2800" dirty="0">
                <a:solidFill>
                  <a:schemeClr val="tx2">
                    <a:lumMod val="75000"/>
                  </a:schemeClr>
                </a:solidFill>
              </a:rPr>
              <a:t>1). Age:</a:t>
            </a:r>
          </a:p>
          <a:p>
            <a:r>
              <a:rPr lang="en-IN" sz="2800" dirty="0">
                <a:solidFill>
                  <a:schemeClr val="tx2">
                    <a:lumMod val="75000"/>
                  </a:schemeClr>
                </a:solidFill>
              </a:rPr>
              <a:t>A decrease in strength occurs with increasing age due to deterioration in muscle mass. Muscle </a:t>
            </a:r>
            <a:r>
              <a:rPr lang="en-IN" sz="2800" dirty="0" err="1">
                <a:solidFill>
                  <a:schemeClr val="tx2">
                    <a:lumMod val="75000"/>
                  </a:schemeClr>
                </a:solidFill>
              </a:rPr>
              <a:t>fibers</a:t>
            </a:r>
            <a:r>
              <a:rPr lang="en-IN" sz="2800" dirty="0">
                <a:solidFill>
                  <a:schemeClr val="tx2">
                    <a:lumMod val="75000"/>
                  </a:schemeClr>
                </a:solidFill>
              </a:rPr>
              <a:t> decrease in size and number; there is an increase in connective tissue and fat and the respiratory capacity of the muscle decreases.</a:t>
            </a:r>
          </a:p>
          <a:p>
            <a:r>
              <a:rPr lang="en-IN" sz="2800" dirty="0">
                <a:solidFill>
                  <a:schemeClr val="tx2">
                    <a:lumMod val="75000"/>
                  </a:schemeClr>
                </a:solidFill>
              </a:rPr>
              <a:t>Strength apparently increases for the first 20 years of life, remains at this level for 5 or 10 years and then gradually decreases throughout the rest of life. The changes in muscular strength by aging are different for different groups of muscles. The progressive decrease in strength is clearer in the forearm flexors and muscles that raise the body (anti-gravity muscles</a:t>
            </a:r>
            <a:r>
              <a:rPr lang="en-IN" dirty="0">
                <a:solidFill>
                  <a:schemeClr val="tx2">
                    <a:lumMod val="75000"/>
                  </a:schemeClr>
                </a:solidFill>
              </a:rPr>
              <a:t>).</a:t>
            </a:r>
          </a:p>
        </p:txBody>
      </p:sp>
    </p:spTree>
    <p:extLst>
      <p:ext uri="{BB962C8B-B14F-4D97-AF65-F5344CB8AC3E}">
        <p14:creationId xmlns:p14="http://schemas.microsoft.com/office/powerpoint/2010/main" val="3143714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lnSpcReduction="10000"/>
          </a:bodyPr>
          <a:lstStyle/>
          <a:p>
            <a:pPr marL="0" indent="0">
              <a:lnSpc>
                <a:spcPct val="150000"/>
              </a:lnSpc>
              <a:buNone/>
            </a:pPr>
            <a:r>
              <a:rPr lang="en-IN" sz="2400" dirty="0">
                <a:solidFill>
                  <a:schemeClr val="tx2">
                    <a:lumMod val="75000"/>
                  </a:schemeClr>
                </a:solidFill>
              </a:rPr>
              <a:t>   2) Gender</a:t>
            </a:r>
          </a:p>
          <a:p>
            <a:pPr marL="0" indent="0">
              <a:lnSpc>
                <a:spcPct val="150000"/>
              </a:lnSpc>
              <a:buNone/>
            </a:pPr>
            <a:r>
              <a:rPr lang="en-IN" sz="2400" dirty="0">
                <a:solidFill>
                  <a:schemeClr val="tx2">
                    <a:lumMod val="75000"/>
                  </a:schemeClr>
                </a:solidFill>
              </a:rPr>
              <a:t>        Males are generally stronger than females. The strength of males increases rapidly from 2 to 19 years of age at a rate similar to weight and more slowly and regularly up to 30 years. After that, it declines at an increased rate to the age of 60 years. The strength of females is found to increase at a more uniform rate from 9 to 19 years and more slowly to 30 years, after which it falls off in a manner similar to males. It has been found that women are more 28 to 30% weaker than men at 40 to 45 years of age.</a:t>
            </a:r>
          </a:p>
        </p:txBody>
      </p:sp>
    </p:spTree>
    <p:extLst>
      <p:ext uri="{BB962C8B-B14F-4D97-AF65-F5344CB8AC3E}">
        <p14:creationId xmlns:p14="http://schemas.microsoft.com/office/powerpoint/2010/main" val="386989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marL="0" indent="0">
              <a:lnSpc>
                <a:spcPct val="150000"/>
              </a:lnSpc>
              <a:buNone/>
            </a:pPr>
            <a:r>
              <a:rPr lang="en-IN" sz="2400" dirty="0">
                <a:solidFill>
                  <a:schemeClr val="tx2">
                    <a:lumMod val="75000"/>
                  </a:schemeClr>
                </a:solidFill>
              </a:rPr>
              <a:t>4). Muscle size:</a:t>
            </a:r>
          </a:p>
          <a:p>
            <a:pPr marL="0" indent="0">
              <a:lnSpc>
                <a:spcPct val="150000"/>
              </a:lnSpc>
              <a:buNone/>
            </a:pPr>
            <a:r>
              <a:rPr lang="en-IN" sz="2400" dirty="0">
                <a:solidFill>
                  <a:schemeClr val="tx2">
                    <a:lumMod val="75000"/>
                  </a:schemeClr>
                </a:solidFill>
              </a:rPr>
              <a:t>         The larger the cross-sectional area of a muscle, the greater the strength of this muscle will be. When testing a muscle that is small, the therapist would expect less tension to be developed rather than if testing a large, thick muscle.</a:t>
            </a:r>
          </a:p>
          <a:p>
            <a:pPr marL="0" indent="0">
              <a:lnSpc>
                <a:spcPct val="150000"/>
              </a:lnSpc>
              <a:buNone/>
            </a:pPr>
            <a:r>
              <a:rPr lang="en-IN" sz="2400" dirty="0">
                <a:solidFill>
                  <a:schemeClr val="tx2">
                    <a:lumMod val="75000"/>
                  </a:schemeClr>
                </a:solidFill>
              </a:rPr>
              <a:t>5). Previous training effect:</a:t>
            </a:r>
          </a:p>
          <a:p>
            <a:pPr marL="0" indent="0">
              <a:lnSpc>
                <a:spcPct val="150000"/>
              </a:lnSpc>
              <a:buNone/>
            </a:pPr>
            <a:r>
              <a:rPr lang="en-IN" sz="2400" dirty="0">
                <a:solidFill>
                  <a:schemeClr val="tx2">
                    <a:lumMod val="75000"/>
                  </a:schemeClr>
                </a:solidFill>
              </a:rPr>
              <a:t>Strength performance depends up on the ability of the nervous system to activate the muscle mass. Strength may increase as one becomes familiar with the test situation. The therapist must</a:t>
            </a:r>
          </a:p>
        </p:txBody>
      </p:sp>
    </p:spTree>
    <p:extLst>
      <p:ext uri="{BB962C8B-B14F-4D97-AF65-F5344CB8AC3E}">
        <p14:creationId xmlns:p14="http://schemas.microsoft.com/office/powerpoint/2010/main" val="53754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lstStyle/>
          <a:p>
            <a:pPr marL="0" indent="0">
              <a:buNone/>
            </a:pPr>
            <a:r>
              <a:rPr lang="en-IN" dirty="0"/>
              <a:t>                                       </a:t>
            </a:r>
            <a:r>
              <a:rPr lang="en-IN" sz="2400" dirty="0">
                <a:solidFill>
                  <a:schemeClr val="tx2">
                    <a:lumMod val="75000"/>
                  </a:schemeClr>
                </a:solidFill>
              </a:rPr>
              <a:t>WHAT IS </a:t>
            </a:r>
          </a:p>
          <a:p>
            <a:pPr marL="0" indent="0">
              <a:lnSpc>
                <a:spcPct val="150000"/>
              </a:lnSpc>
              <a:buNone/>
            </a:pPr>
            <a:r>
              <a:rPr lang="en-IN" sz="2400" dirty="0">
                <a:solidFill>
                  <a:schemeClr val="tx2">
                    <a:lumMod val="75000"/>
                  </a:schemeClr>
                </a:solidFill>
              </a:rPr>
              <a:t>    STRENGTH</a:t>
            </a:r>
          </a:p>
          <a:p>
            <a:pPr marL="0" indent="0">
              <a:lnSpc>
                <a:spcPct val="150000"/>
              </a:lnSpc>
              <a:buNone/>
            </a:pPr>
            <a:r>
              <a:rPr lang="en-IN" sz="2400" dirty="0">
                <a:solidFill>
                  <a:schemeClr val="tx2">
                    <a:lumMod val="75000"/>
                  </a:schemeClr>
                </a:solidFill>
              </a:rPr>
              <a:t>    POWER</a:t>
            </a:r>
          </a:p>
          <a:p>
            <a:pPr marL="0" indent="0">
              <a:lnSpc>
                <a:spcPct val="150000"/>
              </a:lnSpc>
              <a:buNone/>
            </a:pPr>
            <a:r>
              <a:rPr lang="en-IN" sz="2400" dirty="0">
                <a:solidFill>
                  <a:schemeClr val="tx2">
                    <a:lumMod val="75000"/>
                  </a:schemeClr>
                </a:solidFill>
              </a:rPr>
              <a:t>    ENDURANCE</a:t>
            </a:r>
          </a:p>
          <a:p>
            <a:pPr marL="0" indent="0">
              <a:lnSpc>
                <a:spcPct val="150000"/>
              </a:lnSpc>
              <a:buNone/>
            </a:pPr>
            <a:endParaRPr lang="en-IN" sz="2400" dirty="0">
              <a:solidFill>
                <a:schemeClr val="tx2">
                  <a:lumMod val="75000"/>
                </a:schemeClr>
              </a:solidFill>
            </a:endParaRPr>
          </a:p>
        </p:txBody>
      </p:sp>
    </p:spTree>
    <p:extLst>
      <p:ext uri="{BB962C8B-B14F-4D97-AF65-F5344CB8AC3E}">
        <p14:creationId xmlns:p14="http://schemas.microsoft.com/office/powerpoint/2010/main" val="23413385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lnSpc>
                <a:spcPct val="150000"/>
              </a:lnSpc>
              <a:buNone/>
            </a:pPr>
            <a:r>
              <a:rPr lang="en-IN" sz="2400" dirty="0">
                <a:solidFill>
                  <a:schemeClr val="tx2">
                    <a:lumMod val="75000"/>
                  </a:schemeClr>
                </a:solidFill>
              </a:rPr>
              <a:t>instruct the patient well, giving him an opportunity to move or be passively moved through the test movement at least once before muscle strength is assessed.</a:t>
            </a:r>
          </a:p>
          <a:p>
            <a:pPr>
              <a:lnSpc>
                <a:spcPct val="150000"/>
              </a:lnSpc>
            </a:pPr>
            <a:r>
              <a:rPr lang="en-IN" sz="2400" dirty="0">
                <a:solidFill>
                  <a:schemeClr val="tx2">
                    <a:lumMod val="75000"/>
                  </a:schemeClr>
                </a:solidFill>
              </a:rPr>
              <a:t>Fatigue:</a:t>
            </a:r>
          </a:p>
          <a:p>
            <a:pPr marL="0" indent="0">
              <a:lnSpc>
                <a:spcPct val="150000"/>
              </a:lnSpc>
              <a:buNone/>
            </a:pPr>
            <a:r>
              <a:rPr lang="en-IN" sz="2400" dirty="0">
                <a:solidFill>
                  <a:schemeClr val="tx2">
                    <a:lumMod val="75000"/>
                  </a:schemeClr>
                </a:solidFill>
              </a:rPr>
              <a:t>         As the patient fatigues, muscle strength decreases. The therapist determines the strength of muscle using as few repetitions as possible to avoid fatigue. The patient's level of motivation, level of pain, body type, occupation and dominance are other factors that may affect strength.</a:t>
            </a:r>
          </a:p>
        </p:txBody>
      </p:sp>
    </p:spTree>
    <p:extLst>
      <p:ext uri="{BB962C8B-B14F-4D97-AF65-F5344CB8AC3E}">
        <p14:creationId xmlns:p14="http://schemas.microsoft.com/office/powerpoint/2010/main" val="3613471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IN" sz="2400" b="1" dirty="0">
                <a:solidFill>
                  <a:schemeClr val="tx2">
                    <a:lumMod val="75000"/>
                  </a:schemeClr>
                </a:solidFill>
              </a:rPr>
              <a:t>OTHER WAYS TO ASSESS MUSCLE STRENGTH</a:t>
            </a:r>
          </a:p>
        </p:txBody>
      </p:sp>
      <p:sp>
        <p:nvSpPr>
          <p:cNvPr id="3" name="Content Placeholder 2"/>
          <p:cNvSpPr>
            <a:spLocks noGrp="1"/>
          </p:cNvSpPr>
          <p:nvPr>
            <p:ph idx="1"/>
          </p:nvPr>
        </p:nvSpPr>
        <p:spPr>
          <a:xfrm>
            <a:off x="395536" y="1556792"/>
            <a:ext cx="8229600" cy="4525963"/>
          </a:xfrm>
        </p:spPr>
        <p:txBody>
          <a:bodyPr>
            <a:normAutofit/>
          </a:bodyPr>
          <a:lstStyle/>
          <a:p>
            <a:pPr marL="0" indent="0">
              <a:lnSpc>
                <a:spcPct val="150000"/>
              </a:lnSpc>
              <a:buNone/>
            </a:pPr>
            <a:r>
              <a:rPr lang="en-IN" sz="2400" b="1" u="sng" dirty="0">
                <a:solidFill>
                  <a:schemeClr val="tx2">
                    <a:lumMod val="75000"/>
                  </a:schemeClr>
                </a:solidFill>
              </a:rPr>
              <a:t>INSTRUMENTATION</a:t>
            </a:r>
          </a:p>
          <a:p>
            <a:pPr marL="457200" indent="-457200">
              <a:lnSpc>
                <a:spcPct val="150000"/>
              </a:lnSpc>
              <a:buAutoNum type="arabicPeriod"/>
            </a:pPr>
            <a:r>
              <a:rPr lang="en-IN" sz="2400" dirty="0">
                <a:solidFill>
                  <a:schemeClr val="tx2">
                    <a:lumMod val="75000"/>
                  </a:schemeClr>
                </a:solidFill>
              </a:rPr>
              <a:t>HANDHELD DYNAMOMETER</a:t>
            </a:r>
          </a:p>
          <a:p>
            <a:pPr marL="457200" indent="-457200">
              <a:lnSpc>
                <a:spcPct val="150000"/>
              </a:lnSpc>
              <a:buAutoNum type="arabicPeriod"/>
            </a:pPr>
            <a:r>
              <a:rPr lang="en-IN" sz="2400" dirty="0">
                <a:solidFill>
                  <a:schemeClr val="tx2">
                    <a:lumMod val="75000"/>
                  </a:schemeClr>
                </a:solidFill>
              </a:rPr>
              <a:t> PINCH GUAGE</a:t>
            </a:r>
          </a:p>
          <a:p>
            <a:pPr marL="457200" indent="-457200">
              <a:lnSpc>
                <a:spcPct val="150000"/>
              </a:lnSpc>
              <a:buAutoNum type="arabicPeriod"/>
            </a:pPr>
            <a:r>
              <a:rPr lang="en-IN" sz="2400" dirty="0">
                <a:solidFill>
                  <a:schemeClr val="tx2">
                    <a:lumMod val="75000"/>
                  </a:schemeClr>
                </a:solidFill>
              </a:rPr>
              <a:t> CABLE TENSIOMETER</a:t>
            </a:r>
          </a:p>
          <a:p>
            <a:pPr marL="457200" indent="-457200">
              <a:lnSpc>
                <a:spcPct val="150000"/>
              </a:lnSpc>
              <a:buAutoNum type="arabicPeriod"/>
            </a:pPr>
            <a:r>
              <a:rPr lang="en-IN" sz="2400" dirty="0">
                <a:solidFill>
                  <a:schemeClr val="tx2">
                    <a:lumMod val="75000"/>
                  </a:schemeClr>
                </a:solidFill>
              </a:rPr>
              <a:t> FREE WEIGHT</a:t>
            </a:r>
          </a:p>
        </p:txBody>
      </p:sp>
    </p:spTree>
    <p:extLst>
      <p:ext uri="{BB962C8B-B14F-4D97-AF65-F5344CB8AC3E}">
        <p14:creationId xmlns:p14="http://schemas.microsoft.com/office/powerpoint/2010/main" val="2957752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nSpc>
                <a:spcPct val="150000"/>
              </a:lnSpc>
            </a:pPr>
            <a:r>
              <a:rPr lang="en-IN" sz="2400" b="1" dirty="0">
                <a:solidFill>
                  <a:schemeClr val="tx2">
                    <a:lumMod val="75000"/>
                  </a:schemeClr>
                </a:solidFill>
              </a:rPr>
              <a:t>HAND HELD DYNAMOMETER:</a:t>
            </a:r>
          </a:p>
          <a:p>
            <a:pPr>
              <a:lnSpc>
                <a:spcPct val="150000"/>
              </a:lnSpc>
            </a:pPr>
            <a:r>
              <a:rPr lang="en-IN" sz="2400" dirty="0">
                <a:solidFill>
                  <a:schemeClr val="tx2">
                    <a:lumMod val="75000"/>
                  </a:schemeClr>
                </a:solidFill>
              </a:rPr>
              <a:t>This Device operate on Principle of compression. Application of external force to the dynamometer compress a steel spring and moves a pointer.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636912"/>
            <a:ext cx="4104456" cy="360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1038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00175"/>
            <a:ext cx="3984104" cy="361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246" y="1400175"/>
            <a:ext cx="3577580" cy="393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428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7" y="1484784"/>
            <a:ext cx="4349452" cy="4349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459947"/>
            <a:ext cx="3649588" cy="422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95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a:lnSpc>
                <a:spcPct val="150000"/>
              </a:lnSpc>
            </a:pPr>
            <a:r>
              <a:rPr lang="en-IN" sz="2400" b="1" dirty="0">
                <a:solidFill>
                  <a:schemeClr val="tx2">
                    <a:lumMod val="75000"/>
                  </a:schemeClr>
                </a:solidFill>
              </a:rPr>
              <a:t>PINCH GAUGE:</a:t>
            </a:r>
          </a:p>
          <a:p>
            <a:pPr marL="0" indent="0">
              <a:lnSpc>
                <a:spcPct val="150000"/>
              </a:lnSpc>
              <a:buNone/>
            </a:pPr>
            <a:r>
              <a:rPr lang="en-IN" sz="2400" dirty="0">
                <a:solidFill>
                  <a:schemeClr val="tx2">
                    <a:lumMod val="75000"/>
                  </a:schemeClr>
                </a:solidFill>
              </a:rPr>
              <a:t>       pinch is a strength measurement using pinch dynamometer.</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176934"/>
            <a:ext cx="4608512" cy="415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246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52736"/>
            <a:ext cx="5819800" cy="391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662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a:lnSpc>
                <a:spcPct val="150000"/>
              </a:lnSpc>
            </a:pPr>
            <a:r>
              <a:rPr lang="en-IN" sz="2400" b="1" dirty="0">
                <a:solidFill>
                  <a:schemeClr val="tx2">
                    <a:lumMod val="75000"/>
                  </a:schemeClr>
                </a:solidFill>
              </a:rPr>
              <a:t>CABLE TENSIOMETER:</a:t>
            </a:r>
          </a:p>
          <a:p>
            <a:pPr marL="0" indent="0">
              <a:lnSpc>
                <a:spcPct val="150000"/>
              </a:lnSpc>
              <a:buNone/>
            </a:pPr>
            <a:r>
              <a:rPr lang="en-IN" sz="2400" dirty="0">
                <a:solidFill>
                  <a:schemeClr val="tx2">
                    <a:lumMod val="75000"/>
                  </a:schemeClr>
                </a:solidFill>
              </a:rPr>
              <a:t>              Force during knee extension increased force on cable depresses a riser over which cable passes, this deflects the pointer and indicates amount of force applied.</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24944"/>
            <a:ext cx="3960440" cy="3398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8970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28724"/>
            <a:ext cx="6696744" cy="522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50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Autofit/>
          </a:bodyPr>
          <a:lstStyle/>
          <a:p>
            <a:pPr>
              <a:lnSpc>
                <a:spcPct val="150000"/>
              </a:lnSpc>
            </a:pPr>
            <a:r>
              <a:rPr lang="en-IN" sz="2400" b="1" dirty="0">
                <a:solidFill>
                  <a:schemeClr val="tx2">
                    <a:lumMod val="75000"/>
                  </a:schemeClr>
                </a:solidFill>
              </a:rPr>
              <a:t>RANGE OF MUSCLE WORK:</a:t>
            </a:r>
          </a:p>
          <a:p>
            <a:pPr marL="0" indent="0">
              <a:lnSpc>
                <a:spcPct val="150000"/>
              </a:lnSpc>
              <a:buNone/>
            </a:pPr>
            <a:r>
              <a:rPr lang="en-IN" sz="2400" dirty="0">
                <a:solidFill>
                  <a:schemeClr val="tx2">
                    <a:lumMod val="75000"/>
                  </a:schemeClr>
                </a:solidFill>
              </a:rPr>
              <a:t>  The full range in which a muscle work refers to the muscle, changing from a position of full stretch and contracting to a position of maximal shortening.</a:t>
            </a:r>
          </a:p>
          <a:p>
            <a:pPr marL="0" indent="0">
              <a:lnSpc>
                <a:spcPct val="150000"/>
              </a:lnSpc>
              <a:buNone/>
            </a:pPr>
            <a:r>
              <a:rPr lang="en-IN" sz="2400" i="1" dirty="0">
                <a:solidFill>
                  <a:schemeClr val="tx2">
                    <a:lumMod val="75000"/>
                  </a:schemeClr>
                </a:solidFill>
              </a:rPr>
              <a:t>The full range is divided into three parts:</a:t>
            </a:r>
          </a:p>
          <a:p>
            <a:pPr marL="0" indent="0">
              <a:lnSpc>
                <a:spcPct val="150000"/>
              </a:lnSpc>
              <a:buNone/>
            </a:pPr>
            <a:r>
              <a:rPr lang="en-IN" sz="2400" b="1" i="1" u="sng" dirty="0">
                <a:solidFill>
                  <a:schemeClr val="tx2">
                    <a:lumMod val="75000"/>
                  </a:schemeClr>
                </a:solidFill>
              </a:rPr>
              <a:t>1. </a:t>
            </a:r>
            <a:r>
              <a:rPr lang="en-IN" sz="2400" b="1" u="sng" dirty="0">
                <a:solidFill>
                  <a:schemeClr val="tx2">
                    <a:lumMod val="75000"/>
                  </a:schemeClr>
                </a:solidFill>
              </a:rPr>
              <a:t>Outer range</a:t>
            </a:r>
            <a:r>
              <a:rPr lang="en-IN" sz="2400" dirty="0">
                <a:solidFill>
                  <a:schemeClr val="tx2">
                    <a:lumMod val="75000"/>
                  </a:schemeClr>
                </a:solidFill>
              </a:rPr>
              <a:t>: From a position where the muscle is fully stretched to a position halfway through the full range of motion.</a:t>
            </a:r>
          </a:p>
          <a:p>
            <a:pPr marL="0" indent="0">
              <a:lnSpc>
                <a:spcPct val="150000"/>
              </a:lnSpc>
              <a:buNone/>
            </a:pPr>
            <a:r>
              <a:rPr lang="en-IN" sz="2400" b="1" i="1" u="sng" dirty="0">
                <a:solidFill>
                  <a:schemeClr val="tx2">
                    <a:lumMod val="75000"/>
                  </a:schemeClr>
                </a:solidFill>
              </a:rPr>
              <a:t>2. </a:t>
            </a:r>
            <a:r>
              <a:rPr lang="en-IN" sz="2400" b="1" u="sng" dirty="0">
                <a:solidFill>
                  <a:schemeClr val="tx2">
                    <a:lumMod val="75000"/>
                  </a:schemeClr>
                </a:solidFill>
              </a:rPr>
              <a:t>Inner range: </a:t>
            </a:r>
            <a:r>
              <a:rPr lang="en-IN" sz="2400" dirty="0">
                <a:solidFill>
                  <a:schemeClr val="tx2">
                    <a:lumMod val="75000"/>
                  </a:schemeClr>
                </a:solidFill>
              </a:rPr>
              <a:t>From a position halfway through the full range of motion to a position where the muscle is fully shortened.</a:t>
            </a:r>
          </a:p>
          <a:p>
            <a:pPr marL="0" indent="0">
              <a:lnSpc>
                <a:spcPct val="150000"/>
              </a:lnSpc>
              <a:buNone/>
            </a:pPr>
            <a:r>
              <a:rPr lang="en-IN" sz="2400" b="1" i="1" u="sng" dirty="0">
                <a:solidFill>
                  <a:schemeClr val="tx2">
                    <a:lumMod val="75000"/>
                  </a:schemeClr>
                </a:solidFill>
              </a:rPr>
              <a:t>3. </a:t>
            </a:r>
            <a:r>
              <a:rPr lang="en-IN" sz="2400" b="1" u="sng" dirty="0">
                <a:solidFill>
                  <a:schemeClr val="tx2">
                    <a:lumMod val="75000"/>
                  </a:schemeClr>
                </a:solidFill>
              </a:rPr>
              <a:t>Middle range: </a:t>
            </a:r>
            <a:r>
              <a:rPr lang="en-IN" sz="2400" dirty="0">
                <a:solidFill>
                  <a:schemeClr val="tx2">
                    <a:lumMod val="75000"/>
                  </a:schemeClr>
                </a:solidFill>
              </a:rPr>
              <a:t>The portion of the full range between the mid-point of the outer range and the midpoint of the inner range.</a:t>
            </a:r>
          </a:p>
        </p:txBody>
      </p:sp>
    </p:spTree>
    <p:extLst>
      <p:ext uri="{BB962C8B-B14F-4D97-AF65-F5344CB8AC3E}">
        <p14:creationId xmlns:p14="http://schemas.microsoft.com/office/powerpoint/2010/main" val="339091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4176464"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692696"/>
            <a:ext cx="2808312"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325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a:bodyPr>
          <a:lstStyle/>
          <a:p>
            <a:r>
              <a:rPr lang="en-IN" sz="2400" b="1" dirty="0">
                <a:solidFill>
                  <a:schemeClr val="tx2">
                    <a:lumMod val="75000"/>
                  </a:schemeClr>
                </a:solidFill>
              </a:rPr>
              <a:t>GROUP OF MUSCLE ACTION:</a:t>
            </a:r>
          </a:p>
          <a:p>
            <a:pPr marL="0" indent="0">
              <a:lnSpc>
                <a:spcPct val="150000"/>
              </a:lnSpc>
              <a:buNone/>
            </a:pPr>
            <a:r>
              <a:rPr lang="en-IN" sz="2400" u="sng" dirty="0">
                <a:solidFill>
                  <a:schemeClr val="tx2">
                    <a:lumMod val="75000"/>
                  </a:schemeClr>
                </a:solidFill>
              </a:rPr>
              <a:t>1. Prime mover or agonist:</a:t>
            </a:r>
          </a:p>
          <a:p>
            <a:pPr marL="0" indent="0">
              <a:lnSpc>
                <a:spcPct val="150000"/>
              </a:lnSpc>
              <a:buNone/>
            </a:pPr>
            <a:r>
              <a:rPr lang="en-IN" sz="2400" dirty="0">
                <a:solidFill>
                  <a:schemeClr val="tx2">
                    <a:lumMod val="75000"/>
                  </a:schemeClr>
                </a:solidFill>
              </a:rPr>
              <a:t>A muscle or muscle group that makes the major contribution to movement at the joint.</a:t>
            </a:r>
          </a:p>
          <a:p>
            <a:pPr marL="0" indent="0">
              <a:lnSpc>
                <a:spcPct val="150000"/>
              </a:lnSpc>
              <a:buNone/>
            </a:pPr>
            <a:r>
              <a:rPr lang="en-IN" sz="2400" u="sng" dirty="0">
                <a:solidFill>
                  <a:schemeClr val="tx2">
                    <a:lumMod val="75000"/>
                  </a:schemeClr>
                </a:solidFill>
              </a:rPr>
              <a:t>2. Antagonist:</a:t>
            </a:r>
          </a:p>
          <a:p>
            <a:pPr marL="0" indent="0">
              <a:lnSpc>
                <a:spcPct val="150000"/>
              </a:lnSpc>
              <a:buNone/>
            </a:pPr>
            <a:r>
              <a:rPr lang="en-IN" sz="2400" dirty="0">
                <a:solidFill>
                  <a:schemeClr val="tx2">
                    <a:lumMod val="75000"/>
                  </a:schemeClr>
                </a:solidFill>
              </a:rPr>
              <a:t>A muscle or a muscle group that has an opposite action to the prime movers. The antagonist relaxes as the agonist moves the part through a range of motion.</a:t>
            </a:r>
          </a:p>
          <a:p>
            <a:pPr marL="0" indent="0">
              <a:lnSpc>
                <a:spcPct val="150000"/>
              </a:lnSpc>
              <a:buNone/>
            </a:pPr>
            <a:r>
              <a:rPr lang="en-IN" sz="2400" u="sng" dirty="0">
                <a:solidFill>
                  <a:schemeClr val="tx2">
                    <a:lumMod val="75000"/>
                  </a:schemeClr>
                </a:solidFill>
              </a:rPr>
              <a:t>3. Synergist:</a:t>
            </a:r>
          </a:p>
          <a:p>
            <a:pPr marL="0" indent="0">
              <a:lnSpc>
                <a:spcPct val="150000"/>
              </a:lnSpc>
              <a:buNone/>
            </a:pPr>
            <a:r>
              <a:rPr lang="en-IN" sz="2400" dirty="0">
                <a:solidFill>
                  <a:schemeClr val="tx2">
                    <a:lumMod val="75000"/>
                  </a:schemeClr>
                </a:solidFill>
              </a:rPr>
              <a:t>A muscle that contracts and works along with the agonist to produce the desired movement.</a:t>
            </a:r>
          </a:p>
        </p:txBody>
      </p:sp>
    </p:spTree>
    <p:extLst>
      <p:ext uri="{BB962C8B-B14F-4D97-AF65-F5344CB8AC3E}">
        <p14:creationId xmlns:p14="http://schemas.microsoft.com/office/powerpoint/2010/main" val="343973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937523"/>
          </a:xfrm>
        </p:spPr>
        <p:txBody>
          <a:bodyPr>
            <a:normAutofit/>
          </a:bodyPr>
          <a:lstStyle/>
          <a:p>
            <a:pPr marL="0" indent="0">
              <a:lnSpc>
                <a:spcPct val="150000"/>
              </a:lnSpc>
              <a:buNone/>
            </a:pPr>
            <a:r>
              <a:rPr lang="en-IN" sz="2400" b="1" dirty="0">
                <a:solidFill>
                  <a:schemeClr val="tx2">
                    <a:lumMod val="75000"/>
                  </a:schemeClr>
                </a:solidFill>
              </a:rPr>
              <a:t>   DEFINITION OF MMT:</a:t>
            </a:r>
          </a:p>
          <a:p>
            <a:pPr marL="0" indent="0">
              <a:lnSpc>
                <a:spcPct val="150000"/>
              </a:lnSpc>
              <a:buNone/>
            </a:pPr>
            <a:r>
              <a:rPr lang="en-IN" sz="2400" dirty="0">
                <a:solidFill>
                  <a:schemeClr val="tx2">
                    <a:lumMod val="75000"/>
                  </a:schemeClr>
                </a:solidFill>
              </a:rPr>
              <a:t>        Manual muscle test (MMT) is a procedure for the evaluation of strength of individual muscle or muscles group, based upon the effective performance of a movement in relation to the forces of gravity or Manual Resistance through the available Range of motion (ROM).</a:t>
            </a:r>
          </a:p>
          <a:p>
            <a:pPr marL="0" indent="0" algn="ctr">
              <a:lnSpc>
                <a:spcPct val="150000"/>
              </a:lnSpc>
              <a:buNone/>
            </a:pPr>
            <a:r>
              <a:rPr lang="en-IN" sz="2400" dirty="0">
                <a:solidFill>
                  <a:schemeClr val="tx2">
                    <a:lumMod val="75000"/>
                  </a:schemeClr>
                </a:solidFill>
              </a:rPr>
              <a:t> MMT is the most vital part of motor assessment .</a:t>
            </a:r>
          </a:p>
        </p:txBody>
      </p:sp>
    </p:spTree>
    <p:extLst>
      <p:ext uri="{BB962C8B-B14F-4D97-AF65-F5344CB8AC3E}">
        <p14:creationId xmlns:p14="http://schemas.microsoft.com/office/powerpoint/2010/main" val="1941547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987</TotalTime>
  <Words>3434</Words>
  <Application>Microsoft Office PowerPoint</Application>
  <PresentationFormat>On-screen Show (4:3)</PresentationFormat>
  <Paragraphs>254</Paragraphs>
  <Slides>58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Times New Roman</vt:lpstr>
      <vt:lpstr>Office Theme</vt:lpstr>
      <vt:lpstr>MANUAL MUSCLE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WAYS TO ASSESS MUSCLE STRENGTH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MUSCLE TESTING</dc:title>
  <dc:creator>ismail - [2010]</dc:creator>
  <cp:lastModifiedBy>prachidorlikar0510@gmail.com</cp:lastModifiedBy>
  <cp:revision>101</cp:revision>
  <dcterms:created xsi:type="dcterms:W3CDTF">2019-08-04T04:07:22Z</dcterms:created>
  <dcterms:modified xsi:type="dcterms:W3CDTF">2024-06-18T15:59:09Z</dcterms:modified>
</cp:coreProperties>
</file>